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EB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80" autoAdjust="0"/>
    <p:restoredTop sz="76030" autoAdjust="0"/>
  </p:normalViewPr>
  <p:slideViewPr>
    <p:cSldViewPr snapToGrid="0">
      <p:cViewPr varScale="1">
        <p:scale>
          <a:sx n="62" d="100"/>
          <a:sy n="62" d="100"/>
        </p:scale>
        <p:origin x="129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C7D53-ADEF-47E4-8016-E800EBCC60A8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79528-87EF-4D8F-8D8C-DB9CFB6E3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646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- This lesson is courtesy of The Liberty Academy</a:t>
            </a:r>
          </a:p>
          <a:p>
            <a:r>
              <a:rPr lang="en-US" dirty="0"/>
              <a:t>http://liberty-academy.org/</a:t>
            </a:r>
          </a:p>
          <a:p>
            <a:endParaRPr lang="en-US" dirty="0"/>
          </a:p>
          <a:p>
            <a:r>
              <a:rPr lang="en-US" dirty="0"/>
              <a:t>- There is also an </a:t>
            </a:r>
            <a:r>
              <a:rPr lang="en-US" b="1" dirty="0"/>
              <a:t>online version </a:t>
            </a:r>
            <a:r>
              <a:rPr lang="en-US" dirty="0"/>
              <a:t>of this less accessible via: </a:t>
            </a:r>
            <a:r>
              <a:rPr lang="en-US" b="1" dirty="0"/>
              <a:t>liberty-academy.org/teens-adults/amanita/amanita.html</a:t>
            </a:r>
          </a:p>
          <a:p>
            <a:endParaRPr lang="en-US" dirty="0"/>
          </a:p>
          <a:p>
            <a:r>
              <a:rPr lang="en-US" dirty="0"/>
              <a:t>- Feel free to modify this lesson and use in your classroom or homeschool as you wish; but its </a:t>
            </a:r>
            <a:r>
              <a:rPr lang="en-US" b="1" dirty="0"/>
              <a:t>re-publication online or in print without the written consent of The Liberty Academy is prohibited. </a:t>
            </a:r>
          </a:p>
          <a:p>
            <a:endParaRPr lang="en-US" b="1" dirty="0"/>
          </a:p>
          <a:p>
            <a:r>
              <a:rPr lang="en-US" b="1" dirty="0"/>
              <a:t>- Contact </a:t>
            </a:r>
            <a:r>
              <a:rPr lang="en-US" b="0" dirty="0"/>
              <a:t>the Liberty Academy at libertyacademy@protonmail.com for possible </a:t>
            </a:r>
            <a:r>
              <a:rPr lang="en-US" b="1" dirty="0"/>
              <a:t>licensing opportunities</a:t>
            </a:r>
            <a:r>
              <a:rPr lang="en-US" b="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479528-87EF-4D8F-8D8C-DB9CFB6E3D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4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10-12 min.</a:t>
            </a:r>
          </a:p>
          <a:p>
            <a:endParaRPr lang="en-US" b="1" dirty="0"/>
          </a:p>
          <a:p>
            <a:r>
              <a:rPr lang="en-US" b="1" dirty="0"/>
              <a:t>Expressions – Just cover the last one ‘any the wiser’, as the others will be covered in the next slide.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479528-87EF-4D8F-8D8C-DB9CFB6E3D6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866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15 min.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479528-87EF-4D8F-8D8C-DB9CFB6E3D6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479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15 min.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479528-87EF-4D8F-8D8C-DB9CFB6E3D6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087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EF3E-5250-4CA6-8C5C-074CBB9A1E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F0B4BE-F0E4-490E-A2C4-632A5AE7C9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4405E-B608-42A6-AA2E-3051F3A68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1D74-0584-4E08-849A-984E4570D4AA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F54F5-35AD-423D-9955-0944DD5AF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E24D8-26D5-4079-B743-C51777BCF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6777-3ACD-44AC-87B0-B88FD2FA5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149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58AEE-DF8F-47F5-81EA-0A6C58C43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1BE026-9841-4328-8D14-B71881A9E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B43E-10B6-42A7-BCFD-C18BAE763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1D74-0584-4E08-849A-984E4570D4AA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9E076-5BB5-40B2-AB42-138E05A3E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DDBED-5367-4CE0-B389-1A1D6B66B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6777-3ACD-44AC-87B0-B88FD2FA5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784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ED86EE-0A8A-4811-BD66-24C9E68460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5636E8-E772-4DFC-86FC-5466E4EE53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FDDF7-C94C-4ABB-8773-7D9972DA1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1D74-0584-4E08-849A-984E4570D4AA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F4D730-A203-4366-A68B-572DA7EF3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5F08A-6A73-40E8-9D29-6C940D681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6777-3ACD-44AC-87B0-B88FD2FA5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016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5F526-D1AA-4CF1-90E7-4A68C751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A885C-15E4-4F18-BA3D-DA9449816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396A9D-FEE3-4A41-8BDC-E777AED53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1D74-0584-4E08-849A-984E4570D4AA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C9FFE-C125-4ADB-A02E-EA733FCFE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C5233-ED1B-4B63-A9DF-ECC8DC3C1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6777-3ACD-44AC-87B0-B88FD2FA5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27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00E67-5D2C-4855-AC3E-716119CC6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60055-C71B-41B1-A50E-8DC797E87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7E981-A657-4D40-A398-999064077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1D74-0584-4E08-849A-984E4570D4AA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70D40-50E5-4795-B21B-8EC6209D6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CC499-CA9F-49C4-9459-A8D76E9F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6777-3ACD-44AC-87B0-B88FD2FA5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20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D955E-A34C-463B-8FF6-A8087BC83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6F2E2-A6D9-41C6-B825-A571A5D506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369CED-8036-4CE7-82C9-8516FD745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3982C0-368A-4C71-AC27-9E98E7932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1D74-0584-4E08-849A-984E4570D4AA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7EB569-4B5A-4BD7-AE30-45C347220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F6058-2490-4C07-8AEA-A9CA52307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6777-3ACD-44AC-87B0-B88FD2FA5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06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E6FBE-830B-4AC6-97A7-DA69A8CFC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EAD91D-D00B-46FC-9910-A6416D0E5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62DF07-FF6E-4222-8E60-4F217AA424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60E2CB-85D0-4151-9F50-BA0E5AF6F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24B972-CD0A-4FCF-99B9-ABCA5D0911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7315DF-89C3-444B-B9DE-8F2C584F0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1D74-0584-4E08-849A-984E4570D4AA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3ED5EB-EE02-4BC4-9C5B-CEB0D7860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2EF283-6182-49CB-B411-79BF42B0A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6777-3ACD-44AC-87B0-B88FD2FA5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7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3EF53-1FC9-4C20-9F31-1EEA5E54E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C7919F-9722-4994-966A-E8F49740B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1D74-0584-4E08-849A-984E4570D4AA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0A726E-F689-4ADF-BCA1-0CB3565AF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0206C5-FB0B-4DD3-A23F-A3DDD888D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6777-3ACD-44AC-87B0-B88FD2FA5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BCC955-8FDD-4AB2-9942-ED926B28F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1D74-0584-4E08-849A-984E4570D4AA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224DBB-716C-4BC7-88A5-16B6648A8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FAAD0-E471-4C36-9633-EAA30BD99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6777-3ACD-44AC-87B0-B88FD2FA5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2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55C92-8EF3-49CD-BAD1-2E58721CB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B5898-E95F-427F-910A-8ECEA957E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4D033E-40C8-4ACD-ACBC-6BA146D96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38B4C2-A5DB-47D6-A541-77EAE693E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1D74-0584-4E08-849A-984E4570D4AA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5DFB5D-C0A9-47C8-84B9-7E4D49889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86ADFD-F346-4EE5-B943-972A63447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6777-3ACD-44AC-87B0-B88FD2FA5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1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A68F9-1819-4476-BB87-E17FEB91C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2D5D47-FA20-4013-AAE4-8C3975CCEE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A112B8-45D6-4A64-913B-FB9C53B19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6AC89C-183E-4CC5-9923-43F9742E3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1D74-0584-4E08-849A-984E4570D4AA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CF1663-33B7-46D5-B530-68C7D76E9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898827-05A7-48E5-AFAA-058FAEDFB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6777-3ACD-44AC-87B0-B88FD2FA5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2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C45D63-ACE7-472F-8C82-D9FEA0625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212AB-7790-4ACE-B8F2-F1101A629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28CFD-1B41-4220-9259-DE04E817CC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81D74-0584-4E08-849A-984E4570D4AA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7D1A9D-2B7B-411A-A2D8-DACAB80BE2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94C30-B122-46CF-8407-CA0559E342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06777-3ACD-44AC-87B0-B88FD2FA5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694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hyperlink" Target="https://www.short-story.net/read/12944/amanit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iberty-academy.org/teens-adults/amanita/amanita/Amanita-Dan_Fournier-First_Edition-2020-02-22.pdf" TargetMode="External"/><Relationship Id="rId5" Type="http://schemas.openxmlformats.org/officeDocument/2006/relationships/image" Target="../media/image2.jpg"/><Relationship Id="rId4" Type="http://schemas.openxmlformats.org/officeDocument/2006/relationships/hyperlink" Target="http://liberty-academy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BC291E-BF53-4BB8-B0C6-B3DD5C40FD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2904" y="5317435"/>
            <a:ext cx="9144000" cy="981194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bg1">
                    <a:lumMod val="95000"/>
                  </a:schemeClr>
                </a:solidFill>
              </a:rPr>
              <a:t>Chapter 1  - The Escape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0F8EA5-8656-4A0D-8EEB-80B5976CDF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731" y="920615"/>
            <a:ext cx="4174537" cy="3651385"/>
          </a:xfrm>
          <a:prstGeom prst="rect">
            <a:avLst/>
          </a:prstGeom>
        </p:spPr>
      </p:pic>
      <p:pic>
        <p:nvPicPr>
          <p:cNvPr id="4" name="Picture 3">
            <a:hlinkClick r:id="rId4"/>
            <a:extLst>
              <a:ext uri="{FF2B5EF4-FFF2-40B4-BE49-F238E27FC236}">
                <a16:creationId xmlns:a16="http://schemas.microsoft.com/office/drawing/2014/main" id="{635C099E-165C-4B44-979F-692C19FC03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58" y="102269"/>
            <a:ext cx="3251200" cy="2057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52A031-6D94-4AC3-878C-A68DAB035F4F}"/>
              </a:ext>
            </a:extLst>
          </p:cNvPr>
          <p:cNvSpPr txBox="1"/>
          <p:nvPr/>
        </p:nvSpPr>
        <p:spPr>
          <a:xfrm>
            <a:off x="8418740" y="346139"/>
            <a:ext cx="3251199" cy="156966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linkClick r:id="rId6"/>
              </a:rPr>
              <a:t>Download the Amanita eBook</a:t>
            </a:r>
            <a:r>
              <a:rPr lang="en-US" sz="2400" dirty="0">
                <a:solidFill>
                  <a:schemeClr val="bg1"/>
                </a:solidFill>
              </a:rPr>
              <a:t> (PDF)</a:t>
            </a:r>
          </a:p>
          <a:p>
            <a:pPr algn="ctr"/>
            <a:endParaRPr lang="en-US" sz="2400" dirty="0">
              <a:solidFill>
                <a:schemeClr val="bg1"/>
              </a:solidFill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Or </a:t>
            </a:r>
            <a:r>
              <a:rPr lang="en-US" sz="2400" dirty="0">
                <a:solidFill>
                  <a:schemeClr val="bg1"/>
                </a:solidFill>
                <a:hlinkClick r:id="rId7"/>
              </a:rPr>
              <a:t>Read it Online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079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BC291E-BF53-4BB8-B0C6-B3DD5C40FD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5661"/>
            <a:ext cx="9144000" cy="770006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bg1">
                    <a:lumMod val="95000"/>
                  </a:schemeClr>
                </a:solidFill>
              </a:rPr>
              <a:t>Chapter 1 – The Escape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3BBCA07-7B8B-44E6-A301-6CFA603ADED5}"/>
              </a:ext>
            </a:extLst>
          </p:cNvPr>
          <p:cNvSpPr txBox="1"/>
          <p:nvPr/>
        </p:nvSpPr>
        <p:spPr>
          <a:xfrm>
            <a:off x="599768" y="935667"/>
            <a:ext cx="1006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Let’s begin by making sure we know the meaning of some important </a:t>
            </a:r>
            <a:r>
              <a:rPr lang="en-US" sz="2400" b="1" dirty="0">
                <a:solidFill>
                  <a:srgbClr val="FF0000"/>
                </a:solidFill>
              </a:rPr>
              <a:t>key words 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from the chapter.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F25B90-1023-47C0-B0A4-2F37B207283E}"/>
              </a:ext>
            </a:extLst>
          </p:cNvPr>
          <p:cNvSpPr txBox="1"/>
          <p:nvPr/>
        </p:nvSpPr>
        <p:spPr>
          <a:xfrm>
            <a:off x="450912" y="1772181"/>
            <a:ext cx="3036567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600" u="sng" dirty="0">
                <a:solidFill>
                  <a:srgbClr val="FF0000"/>
                </a:solidFill>
              </a:rPr>
              <a:t>Page 1: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stern (adj)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grounded (v)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giggle (v)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boorishly (adv)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embittered (adj.)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headstrong (adj.)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AC410D-10AE-44F5-8503-7AE56A8C8D7C}"/>
              </a:ext>
            </a:extLst>
          </p:cNvPr>
          <p:cNvSpPr txBox="1"/>
          <p:nvPr/>
        </p:nvSpPr>
        <p:spPr>
          <a:xfrm>
            <a:off x="4214837" y="1766664"/>
            <a:ext cx="303656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600" u="sng" dirty="0">
                <a:solidFill>
                  <a:srgbClr val="FF0000"/>
                </a:solidFill>
              </a:rPr>
              <a:t>Page 2: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stone-faced (adj)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limply (adv)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howl (v)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scold (v)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lecture (n)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6A9111-B11E-4B06-B64B-FB1BA17D1742}"/>
              </a:ext>
            </a:extLst>
          </p:cNvPr>
          <p:cNvSpPr txBox="1"/>
          <p:nvPr/>
        </p:nvSpPr>
        <p:spPr>
          <a:xfrm>
            <a:off x="599768" y="4768236"/>
            <a:ext cx="1056441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600" u="sng" dirty="0">
                <a:solidFill>
                  <a:srgbClr val="FF0000"/>
                </a:solidFill>
              </a:rPr>
              <a:t>Expressions: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P. 2: ‘glare of fury and shame’ ; ‘making it in the real world’ ; p.4:  ‘any the wiser’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9AFEEC-1FD9-4017-9710-D7ECAA066DA3}"/>
              </a:ext>
            </a:extLst>
          </p:cNvPr>
          <p:cNvSpPr txBox="1"/>
          <p:nvPr/>
        </p:nvSpPr>
        <p:spPr>
          <a:xfrm>
            <a:off x="7734214" y="1766664"/>
            <a:ext cx="303656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600" u="sng" dirty="0">
                <a:solidFill>
                  <a:srgbClr val="FF0000"/>
                </a:solidFill>
              </a:rPr>
              <a:t>Page 3: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trapped (adj)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hardship (n)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radical (adj)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tuque (n)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knit (v)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16BF376-06B0-4596-A4A8-375016C1F6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739" y="2246497"/>
            <a:ext cx="1753184" cy="175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889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BC291E-BF53-4BB8-B0C6-B3DD5C40FD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5661"/>
            <a:ext cx="9144000" cy="770006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bg1">
                    <a:lumMod val="95000"/>
                  </a:schemeClr>
                </a:solidFill>
              </a:rPr>
              <a:t>Chapter 1 – The Escape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3BBCA07-7B8B-44E6-A301-6CFA603ADED5}"/>
              </a:ext>
            </a:extLst>
          </p:cNvPr>
          <p:cNvSpPr txBox="1"/>
          <p:nvPr/>
        </p:nvSpPr>
        <p:spPr>
          <a:xfrm>
            <a:off x="599768" y="967567"/>
            <a:ext cx="10068232" cy="5098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r>
              <a:rPr lang="en-US" sz="2600" b="1" dirty="0">
                <a:solidFill>
                  <a:schemeClr val="bg1">
                    <a:lumMod val="95000"/>
                  </a:schemeClr>
                </a:solidFill>
              </a:rPr>
              <a:t>DISCUSSION QUESTIONS:</a:t>
            </a:r>
          </a:p>
          <a:p>
            <a:pPr marL="457200" indent="-457200">
              <a:spcBef>
                <a:spcPts val="8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Have your parents ever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grounded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 you? If so, for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what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 and for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how long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?</a:t>
            </a:r>
          </a:p>
          <a:p>
            <a:pPr marL="457200" indent="-457200">
              <a:spcBef>
                <a:spcPts val="8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Amanita wanted to avoid her mother’s ‘</a:t>
            </a:r>
            <a:r>
              <a:rPr lang="en-US" sz="2400" b="1" i="1" dirty="0">
                <a:solidFill>
                  <a:schemeClr val="bg1">
                    <a:lumMod val="95000"/>
                  </a:schemeClr>
                </a:solidFill>
              </a:rPr>
              <a:t>look of fury and shame</a:t>
            </a:r>
            <a:r>
              <a:rPr lang="en-US" sz="2400" i="1" dirty="0">
                <a:solidFill>
                  <a:schemeClr val="bg1">
                    <a:lumMod val="95000"/>
                  </a:schemeClr>
                </a:solidFill>
              </a:rPr>
              <a:t>’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, what does this mean? Did </a:t>
            </a:r>
            <a:r>
              <a:rPr lang="en-US" sz="2400" i="1" dirty="0">
                <a:solidFill>
                  <a:schemeClr val="bg1">
                    <a:lumMod val="95000"/>
                  </a:schemeClr>
                </a:solidFill>
              </a:rPr>
              <a:t>your mother 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ever give you that look?</a:t>
            </a:r>
          </a:p>
          <a:p>
            <a:pPr marL="457200" indent="-457200">
              <a:spcBef>
                <a:spcPts val="8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What does the expression ‘</a:t>
            </a:r>
            <a:r>
              <a:rPr lang="en-US" sz="2400" b="1" i="1" dirty="0">
                <a:solidFill>
                  <a:schemeClr val="bg1">
                    <a:lumMod val="95000"/>
                  </a:schemeClr>
                </a:solidFill>
              </a:rPr>
              <a:t>making it in the real world mean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’?</a:t>
            </a:r>
          </a:p>
          <a:p>
            <a:pPr marL="457200" indent="-457200">
              <a:spcBef>
                <a:spcPts val="8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Amanita tells her mother: “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I feel lost at school and in life. Why don’t I have a say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?” Do </a:t>
            </a:r>
            <a:r>
              <a:rPr lang="en-US" sz="2400" i="1" dirty="0">
                <a:solidFill>
                  <a:schemeClr val="bg1">
                    <a:lumMod val="95000"/>
                  </a:schemeClr>
                </a:solidFill>
              </a:rPr>
              <a:t>you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 have a ‘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say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’ in </a:t>
            </a:r>
            <a:r>
              <a:rPr lang="en-US" sz="2400" i="1" dirty="0">
                <a:solidFill>
                  <a:schemeClr val="bg1">
                    <a:lumMod val="95000"/>
                  </a:schemeClr>
                </a:solidFill>
              </a:rPr>
              <a:t>your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 education and life activities?</a:t>
            </a:r>
          </a:p>
          <a:p>
            <a:pPr marL="457200" indent="-457200">
              <a:spcBef>
                <a:spcPts val="8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Amanita feels ‘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trapped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’. Do you sometimes feel like this? When?</a:t>
            </a:r>
          </a:p>
          <a:p>
            <a:pPr marL="457200" indent="-457200">
              <a:spcBef>
                <a:spcPts val="8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On p. 3 Amanita says she needs ‘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radical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 change’. What does she mean?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188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BC291E-BF53-4BB8-B0C6-B3DD5C40FD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5661"/>
            <a:ext cx="9144000" cy="770006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bg1">
                    <a:lumMod val="95000"/>
                  </a:schemeClr>
                </a:solidFill>
              </a:rPr>
              <a:t>Chapter 1 – The Escape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0764FC-0660-40E6-85B8-E1A77154568C}"/>
              </a:ext>
            </a:extLst>
          </p:cNvPr>
          <p:cNvSpPr txBox="1"/>
          <p:nvPr/>
        </p:nvSpPr>
        <p:spPr>
          <a:xfrm>
            <a:off x="342564" y="1095687"/>
            <a:ext cx="10564419" cy="5006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spcAft>
                <a:spcPts val="1200"/>
              </a:spcAft>
            </a:pPr>
            <a:r>
              <a:rPr lang="en-US" sz="4000" dirty="0">
                <a:solidFill>
                  <a:srgbClr val="FF0000"/>
                </a:solidFill>
              </a:rPr>
              <a:t>Characterization – </a:t>
            </a:r>
            <a:r>
              <a:rPr lang="en-US" sz="4000" dirty="0">
                <a:solidFill>
                  <a:schemeClr val="bg1"/>
                </a:solidFill>
              </a:rPr>
              <a:t>Amanita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The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protagonist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 (main character) in the story is Amanita.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Describe Amanita in as much detail as you can for the following:</a:t>
            </a:r>
          </a:p>
          <a:p>
            <a:pPr marL="800100" lvl="1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Her </a:t>
            </a:r>
            <a:r>
              <a:rPr lang="en-US" sz="2400" b="1" dirty="0">
                <a:solidFill>
                  <a:srgbClr val="FF0000"/>
                </a:solidFill>
              </a:rPr>
              <a:t>Physical appearance</a:t>
            </a:r>
          </a:p>
          <a:p>
            <a:pPr marL="800100" lvl="1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Her </a:t>
            </a:r>
            <a:r>
              <a:rPr lang="en-US" sz="2400" b="1" dirty="0">
                <a:solidFill>
                  <a:srgbClr val="FF0000"/>
                </a:solidFill>
              </a:rPr>
              <a:t>Personality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 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What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3 adjectives 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best describes her?</a:t>
            </a:r>
          </a:p>
          <a:p>
            <a:pPr marL="800100" lvl="1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Her </a:t>
            </a:r>
            <a:r>
              <a:rPr lang="en-US" sz="2400" b="1" dirty="0">
                <a:solidFill>
                  <a:srgbClr val="FF0000"/>
                </a:solidFill>
              </a:rPr>
              <a:t>Attire/clothing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(as she leaves her house)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Describe her </a:t>
            </a:r>
            <a:r>
              <a:rPr lang="en-US" sz="2400" b="1" dirty="0">
                <a:solidFill>
                  <a:srgbClr val="FF0000"/>
                </a:solidFill>
              </a:rPr>
              <a:t>mood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 after her teacher warned her the second time.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Why can’t she get along with her mother?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54B90E-9263-45D4-90AE-53F192B599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6801" y="935667"/>
            <a:ext cx="2857500" cy="2857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0868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FFFF"/>
      </a:hlink>
      <a:folHlink>
        <a:srgbClr val="00FF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480</Words>
  <Application>Microsoft Office PowerPoint</Application>
  <PresentationFormat>Widescreen</PresentationFormat>
  <Paragraphs>62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90</cp:revision>
  <dcterms:created xsi:type="dcterms:W3CDTF">2020-05-14T05:07:44Z</dcterms:created>
  <dcterms:modified xsi:type="dcterms:W3CDTF">2020-07-18T00:59:00Z</dcterms:modified>
</cp:coreProperties>
</file>