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70" r:id="rId7"/>
    <p:sldId id="263" r:id="rId8"/>
    <p:sldId id="264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 autoAdjust="0"/>
    <p:restoredTop sz="78777" autoAdjust="0"/>
  </p:normalViewPr>
  <p:slideViewPr>
    <p:cSldViewPr snapToGrid="0">
      <p:cViewPr varScale="1">
        <p:scale>
          <a:sx n="61" d="100"/>
          <a:sy n="61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7D53-ADEF-47E4-8016-E800EBCC60A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79528-87EF-4D8F-8D8C-DB9CFB6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10-14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4-6 min.</a:t>
            </a:r>
          </a:p>
          <a:p>
            <a:endParaRPr lang="en-US" dirty="0"/>
          </a:p>
          <a:p>
            <a:r>
              <a:rPr lang="en-US" dirty="0"/>
              <a:t>Source: http://thegemara.com/naming-demons-the-aramaic-incantation-bowls-and-gittin/</a:t>
            </a:r>
          </a:p>
          <a:p>
            <a:endParaRPr lang="en-US" dirty="0"/>
          </a:p>
          <a:p>
            <a:r>
              <a:rPr lang="en-US" b="1" dirty="0"/>
              <a:t>Resources: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OccultWorld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Incantation bowl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http://occult-world.com/demonology-glossary/incantation-bowl/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Biblical Archaeological Society – Word Play: The power of the written word in ancient Israel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https://www.biblicalarchaeology.org/daily/biblical-artifacts/artifacts-and-the-bible/word-play/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Biblical Archaeological Society – Bible Artifacts Found Outside the Trench: Magic Incantation Bowls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https://www.biblicalarchaeology.org/daily/biblical-artifacts/magic-incantation-bowls/	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Aeon: Magic bowls of antiquity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https://aeon.co/essays/what-should-be-done-with-the-magic-bowls-of-jewish-babylonia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Jewish Aramaic Incantation Bowls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https://jnjr.div.ed.ac.uk/primary-sources/biblical/jewish-aramaic-incantation-bowls/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Rest of class, or as Homework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5-7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ANSWER: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Hearing: </a:t>
            </a:r>
            <a:r>
              <a:rPr lang="en-US" b="0" dirty="0"/>
              <a:t>chirps and echoes (bird &amp; insects), snapping of twigs &amp; pine cones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Smell</a:t>
            </a:r>
            <a:r>
              <a:rPr lang="en-US" b="0" dirty="0"/>
              <a:t>: scent of pine needles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20 min.</a:t>
            </a:r>
          </a:p>
          <a:p>
            <a:endParaRPr lang="en-US" dirty="0"/>
          </a:p>
          <a:p>
            <a:r>
              <a:rPr lang="en-US" b="1" dirty="0"/>
              <a:t>- Video: Top5s - 5 Extremely Creepy &amp; Haunted Forests, 12:20</a:t>
            </a:r>
          </a:p>
          <a:p>
            <a:r>
              <a:rPr lang="en-US" dirty="0"/>
              <a:t>https://v.youku.com/v_show/id_XNDY3MTI0NDI0MA==.html</a:t>
            </a:r>
          </a:p>
          <a:p>
            <a:r>
              <a:rPr lang="en-US" dirty="0"/>
              <a:t>https://www.youtube.com/watch?v=vangkQyuoko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Pharaoh’s curse </a:t>
            </a:r>
            <a:r>
              <a:rPr lang="en-US" dirty="0"/>
              <a:t>(my former students): </a:t>
            </a:r>
            <a:r>
              <a:rPr lang="en-US" b="1" dirty="0"/>
              <a:t>5 min.</a:t>
            </a:r>
          </a:p>
          <a:p>
            <a:r>
              <a:rPr lang="en-US" b="0" dirty="0"/>
              <a:t>https://v.youku.com/v_show/id_XNDcwMjYwNjUwNA==.html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6-8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4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5-6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1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10 min.</a:t>
            </a:r>
          </a:p>
          <a:p>
            <a:endParaRPr lang="en-US" dirty="0"/>
          </a:p>
          <a:p>
            <a:r>
              <a:rPr lang="en-US" b="1" dirty="0"/>
              <a:t>Rituals of Magic (Amira Asmodea from Brazil)</a:t>
            </a:r>
          </a:p>
          <a:p>
            <a:r>
              <a:rPr lang="en-US" dirty="0"/>
              <a:t>http://rituals-magic.blogspot.com/p/finding-good-and-authentic-spell-caster.html</a:t>
            </a:r>
          </a:p>
          <a:p>
            <a:r>
              <a:rPr lang="en-US" dirty="0"/>
              <a:t>About: http://black-witchery.blogspot.com/2012/11/magic-and-witchcraft-asmodea.html</a:t>
            </a:r>
          </a:p>
          <a:p>
            <a:r>
              <a:rPr lang="en-US" b="1" dirty="0"/>
              <a:t>   How to curse a person, http://rituals-magic.blogspot.com/2019/11/how-to-curse-person.html</a:t>
            </a:r>
          </a:p>
          <a:p>
            <a:r>
              <a:rPr lang="en-US" b="1" dirty="0"/>
              <a:t>Article - </a:t>
            </a:r>
            <a:r>
              <a:rPr lang="en-US" dirty="0"/>
              <a:t>Exorcist Warns Witches that Casting Spells Will Come Back to Haunt Them</a:t>
            </a:r>
          </a:p>
          <a:p>
            <a:r>
              <a:rPr lang="en-US" b="1" dirty="0"/>
              <a:t>https://www.ncregister.com/blog/armstrong/exorcist-warns-witches-that-casting-spells-will-come-back-to-haunt-them</a:t>
            </a:r>
          </a:p>
          <a:p>
            <a:r>
              <a:rPr lang="en-US" dirty="0"/>
              <a:t>Spells in Latin (video): https://www.youtube.com/watch?v=67qQG-8AvGM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4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 min.</a:t>
            </a:r>
          </a:p>
          <a:p>
            <a:endParaRPr lang="en-US" dirty="0"/>
          </a:p>
          <a:p>
            <a:r>
              <a:rPr lang="en-US" dirty="0"/>
              <a:t>- Note, I would change the end of the spell to “Heal my body, mind, </a:t>
            </a:r>
            <a:r>
              <a:rPr lang="en-US" b="1" dirty="0"/>
              <a:t>and spirit.</a:t>
            </a:r>
            <a:r>
              <a:rPr lang="en-US" dirty="0"/>
              <a:t>”</a:t>
            </a:r>
          </a:p>
          <a:p>
            <a:r>
              <a:rPr lang="en-US" dirty="0"/>
              <a:t>- And the spell should be </a:t>
            </a:r>
            <a:r>
              <a:rPr lang="en-US" b="1" dirty="0"/>
              <a:t>spoken </a:t>
            </a:r>
            <a:r>
              <a:rPr lang="en-US" b="1" u="sng" dirty="0"/>
              <a:t>three</a:t>
            </a:r>
            <a:r>
              <a:rPr lang="en-US" b="1" dirty="0"/>
              <a:t> times </a:t>
            </a:r>
            <a:r>
              <a:rPr lang="en-US" dirty="0"/>
              <a:t>(one for each of these and the </a:t>
            </a:r>
            <a:r>
              <a:rPr lang="en-US" b="1" dirty="0"/>
              <a:t>Holy Trinity</a:t>
            </a:r>
            <a:r>
              <a:rPr lang="en-US" dirty="0"/>
              <a:t>)</a:t>
            </a:r>
          </a:p>
          <a:p>
            <a:r>
              <a:rPr lang="en-US" dirty="0"/>
              <a:t>- Plus, see </a:t>
            </a:r>
            <a:r>
              <a:rPr lang="en-US" b="1" dirty="0" err="1"/>
              <a:t>Howcast</a:t>
            </a:r>
            <a:r>
              <a:rPr lang="en-US" b="1" dirty="0"/>
              <a:t> – How to Cast a Healing Spell</a:t>
            </a:r>
            <a:r>
              <a:rPr lang="en-US" dirty="0"/>
              <a:t>, https://www.youtube.com/watch?v=kHjfvclfPIA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 min.</a:t>
            </a:r>
          </a:p>
          <a:p>
            <a:endParaRPr lang="en-US" dirty="0"/>
          </a:p>
          <a:p>
            <a:r>
              <a:rPr lang="en-US" dirty="0"/>
              <a:t>Source: http://rituals-magic.blogspot.com/2015/04/spells-in-latin.html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EF3E-5250-4CA6-8C5C-074CBB9A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0B4BE-F0E4-490E-A2C4-632A5AE7C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405E-B608-42A6-AA2E-3051F3A6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54F5-35AD-423D-9955-0944DD5A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24D8-26D5-4079-B743-C51777BC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E-DF8F-47F5-81EA-0A6C58C4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BE026-9841-4328-8D14-B71881A9E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B43E-10B6-42A7-BCFD-C18BAE76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9E076-5BB5-40B2-AB42-138E05A3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DDBED-5367-4CE0-B389-1A1D6B66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D86EE-0A8A-4811-BD66-24C9E6846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636E8-E772-4DFC-86FC-5466E4EE5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DDF7-C94C-4ABB-8773-7D9972DA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D730-A203-4366-A68B-572DA7EF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F08A-6A73-40E8-9D29-6C940D6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1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F526-D1AA-4CF1-90E7-4A68C751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885C-15E4-4F18-BA3D-DA944981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6A9D-FEE3-4A41-8BDC-E777AED5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9FFE-C125-4ADB-A02E-EA733FCF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C5233-ED1B-4B63-A9DF-ECC8DC3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0E67-5D2C-4855-AC3E-716119CC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60055-C71B-41B1-A50E-8DC797E87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E981-A657-4D40-A398-99906407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70D40-50E5-4795-B21B-8EC620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C499-CA9F-49C4-9459-A8D76E9F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55E-A34C-463B-8FF6-A8087BC8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F2E2-A6D9-41C6-B825-A571A5D50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69CED-8036-4CE7-82C9-8516FD74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82C0-368A-4C71-AC27-9E98E79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EB569-4B5A-4BD7-AE30-45C34722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F6058-2490-4C07-8AEA-A9CA523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6FBE-830B-4AC6-97A7-DA69A8CF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AD91D-D00B-46FC-9910-A6416D0E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DF07-FF6E-4222-8E60-4F217AA4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0E2CB-85D0-4151-9F50-BA0E5AF6F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4B972-CD0A-4FCF-99B9-ABCA5D091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315DF-89C3-444B-B9DE-8F2C584F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ED5EB-EE02-4BC4-9C5B-CEB0D786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EF283-6182-49CB-B411-79BF42B0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EF53-1FC9-4C20-9F31-1EEA5E54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7919F-9722-4994-966A-E8F49740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A726E-F689-4ADF-BCA1-0CB3565A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06C5-FB0B-4DD3-A23F-A3DDD888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CC955-8FDD-4AB2-9942-ED926B28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24DBB-716C-4BC7-88A5-16B6648A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FAAD0-E471-4C36-9633-EAA30BD9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5C92-8EF3-49CD-BAD1-2E58721C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5898-E95F-427F-910A-8ECEA957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033E-40C8-4ACD-ACBC-6BA146D96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8B4C2-A5DB-47D6-A541-77EAE693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DFB5D-C0A9-47C8-84B9-7E4D4988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6ADFD-F346-4EE5-B943-972A6344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68F9-1819-4476-BB87-E17FEB91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D5D47-FA20-4013-AAE4-8C3975CCE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112B8-45D6-4A64-913B-FB9C53B1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C89C-183E-4CC5-9923-43F9742E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F1663-33B7-46D5-B530-68C7D76E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98827-05A7-48E5-AFAA-058FAEDF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45D63-ACE7-472F-8C82-D9FEA062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212AB-7790-4ACE-B8F2-F1101A62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8CFD-1B41-4220-9259-DE04E817C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1D74-0584-4E08-849A-984E4570D4AA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1A9D-2B7B-411A-A2D8-DACAB80BE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4C30-B122-46CF-8407-CA0559E3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berty-academy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hort-story.net/read/12944/amanita/" TargetMode="External"/><Relationship Id="rId5" Type="http://schemas.openxmlformats.org/officeDocument/2006/relationships/hyperlink" Target="http://liberty-academy.org/teens-adults/amanita/amanita/Amanita-Dan_Fournier-First_Edition-2020-02-22.pdf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ngkQyuo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904" y="5317435"/>
            <a:ext cx="9144000" cy="98119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F8EA5-8656-4A0D-8EEB-80B5976C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31" y="920615"/>
            <a:ext cx="4174537" cy="3651385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BAC5B59-CF8D-4FA8-A411-EBB314F36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" y="102269"/>
            <a:ext cx="3251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3388E-9220-4777-8C9F-0454CEC337F4}"/>
              </a:ext>
            </a:extLst>
          </p:cNvPr>
          <p:cNvSpPr txBox="1"/>
          <p:nvPr/>
        </p:nvSpPr>
        <p:spPr>
          <a:xfrm>
            <a:off x="8418740" y="346139"/>
            <a:ext cx="3251199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5"/>
              </a:rPr>
              <a:t>Download the Amanita eBook</a:t>
            </a:r>
            <a:r>
              <a:rPr lang="en-US" sz="2400" dirty="0">
                <a:solidFill>
                  <a:schemeClr val="bg1"/>
                </a:solidFill>
              </a:rPr>
              <a:t> (PDF)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Read it Online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7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363563" y="953467"/>
            <a:ext cx="10492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Spells </a:t>
            </a:r>
            <a:r>
              <a:rPr lang="en-US" sz="4000" dirty="0">
                <a:solidFill>
                  <a:schemeClr val="bg1"/>
                </a:solidFill>
              </a:rPr>
              <a:t>&amp;</a:t>
            </a:r>
            <a:r>
              <a:rPr lang="en-US" sz="4000" dirty="0">
                <a:solidFill>
                  <a:srgbClr val="FF0000"/>
                </a:solidFill>
              </a:rPr>
              <a:t> Incantations - </a:t>
            </a:r>
            <a:r>
              <a:rPr lang="en-US" sz="4000" dirty="0">
                <a:solidFill>
                  <a:schemeClr val="bg1"/>
                </a:solidFill>
              </a:rPr>
              <a:t>example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Here is an </a:t>
            </a:r>
            <a:r>
              <a:rPr lang="en-US" sz="2400" dirty="0">
                <a:solidFill>
                  <a:srgbClr val="FF0000"/>
                </a:solidFill>
              </a:rPr>
              <a:t>incantation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in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Latin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2400" b="1" dirty="0">
                <a:solidFill>
                  <a:srgbClr val="FF0000"/>
                </a:solidFill>
              </a:rPr>
              <a:t>Love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Attract to your life the love you’re looking for. Clear your mind and think about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 person you want to attract. Say aloud:</a:t>
            </a:r>
          </a:p>
          <a:p>
            <a:pPr lvl="2"/>
            <a:r>
              <a:rPr lang="en-US" sz="2800" i="1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it-IT" sz="2800" i="1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nunc amit me te amare simul (Name) quoque sicerit in me ex caritate.</a:t>
            </a:r>
            <a:r>
              <a:rPr lang="en-US" sz="2800" i="1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94AE6-D65E-448A-896C-3F9C8E920D61}"/>
              </a:ext>
            </a:extLst>
          </p:cNvPr>
          <p:cNvSpPr txBox="1"/>
          <p:nvPr/>
        </p:nvSpPr>
        <p:spPr>
          <a:xfrm>
            <a:off x="363562" y="3631123"/>
            <a:ext cx="10492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Here is an old </a:t>
            </a:r>
            <a:r>
              <a:rPr lang="en-US" sz="2400" dirty="0">
                <a:solidFill>
                  <a:srgbClr val="FF0000"/>
                </a:solidFill>
              </a:rPr>
              <a:t>spell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to </a:t>
            </a:r>
            <a:r>
              <a:rPr lang="en-US" sz="2400" b="1" dirty="0">
                <a:solidFill>
                  <a:srgbClr val="FF0000"/>
                </a:solidFill>
              </a:rPr>
              <a:t>heal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Latin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This spell is for minor heals, like small cuts, bruises or small scratches.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Say these words out loud and close to the person who has the wound:</a:t>
            </a:r>
          </a:p>
          <a:p>
            <a:pPr lvl="2"/>
            <a:r>
              <a:rPr lang="en-US" sz="2800" i="1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it-IT" sz="2800" i="1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Tui gratia Iovis gratia sit cures.</a:t>
            </a:r>
            <a:r>
              <a:rPr lang="en-US" sz="2800" i="1" dirty="0">
                <a:solidFill>
                  <a:srgbClr val="00B0F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1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234471" y="1071801"/>
            <a:ext cx="63582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Incantation Bowl </a:t>
            </a:r>
            <a:endParaRPr lang="en-US" sz="4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In Ancient Mesopotamia, Israel, and the Middle East, people used </a:t>
            </a:r>
            <a:r>
              <a:rPr lang="en-US" sz="2400" b="1" dirty="0">
                <a:solidFill>
                  <a:srgbClr val="FF0000"/>
                </a:solidFill>
              </a:rPr>
              <a:t>Incantation Bowls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for various purposes.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Some were to help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cure their children from disease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others to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ward off evil demons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incantation text was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written in a circular fashion inside the bowl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starting at the bottom all the way to the top rim.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Sometimes,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drawing a figure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in the middle of the bow could help strengthen the incantation.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On occasion,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God, angel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spirit could be called upon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to make the incantation even stronger.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1FE4B-C661-46D3-95BB-6B8B3250FF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41" y="935667"/>
            <a:ext cx="4664430" cy="4308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AFC13-B098-48F4-AB00-AA389EE93D9C}"/>
              </a:ext>
            </a:extLst>
          </p:cNvPr>
          <p:cNvSpPr txBox="1"/>
          <p:nvPr/>
        </p:nvSpPr>
        <p:spPr>
          <a:xfrm>
            <a:off x="6900040" y="5400339"/>
            <a:ext cx="4804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Incantation bowl with an Aramaic inscription around a demon. From Nippur, Mesopotamia 6th–7th CE (late antique Babylonia)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1072444" y="892688"/>
            <a:ext cx="101148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TASK: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Make your own Incantation Bowl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Follow the instructions on the worksheet to write and craft your very own Incantation Bowl.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You incantation can be for any purpose: love, luck, success, to repel evil, or whatever.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25A2C2-6D12-4FD2-903F-B5402CAEBF0B}"/>
              </a:ext>
            </a:extLst>
          </p:cNvPr>
          <p:cNvSpPr/>
          <p:nvPr/>
        </p:nvSpPr>
        <p:spPr>
          <a:xfrm>
            <a:off x="4030133" y="2904916"/>
            <a:ext cx="3815644" cy="36519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1546C4-FD02-42DF-85D1-9C273AF48CD5}"/>
              </a:ext>
            </a:extLst>
          </p:cNvPr>
          <p:cNvSpPr/>
          <p:nvPr/>
        </p:nvSpPr>
        <p:spPr>
          <a:xfrm>
            <a:off x="5362222" y="4144670"/>
            <a:ext cx="1151466" cy="11724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5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187"/>
            <a:ext cx="9144000" cy="98119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BCA07-7B8B-44E6-A301-6CFA603ADED5}"/>
              </a:ext>
            </a:extLst>
          </p:cNvPr>
          <p:cNvSpPr txBox="1"/>
          <p:nvPr/>
        </p:nvSpPr>
        <p:spPr>
          <a:xfrm>
            <a:off x="599768" y="753919"/>
            <a:ext cx="1006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Let’s begin by making sure we know the meaning of some important </a:t>
            </a:r>
            <a:r>
              <a:rPr lang="en-US" sz="2400" b="1" dirty="0">
                <a:solidFill>
                  <a:srgbClr val="FF0000"/>
                </a:solidFill>
              </a:rPr>
              <a:t>key words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from the chapter.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25B90-1023-47C0-B0A4-2F37B207283E}"/>
              </a:ext>
            </a:extLst>
          </p:cNvPr>
          <p:cNvSpPr txBox="1"/>
          <p:nvPr/>
        </p:nvSpPr>
        <p:spPr>
          <a:xfrm>
            <a:off x="737990" y="1485670"/>
            <a:ext cx="30365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concealed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chirp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echo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cacophony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pine cone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venture (v)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C410D-10AE-44F5-8503-7AE56A8C8D7C}"/>
              </a:ext>
            </a:extLst>
          </p:cNvPr>
          <p:cNvSpPr txBox="1"/>
          <p:nvPr/>
        </p:nvSpPr>
        <p:spPr>
          <a:xfrm>
            <a:off x="3354173" y="1453772"/>
            <a:ext cx="30365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prairie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shack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makeshift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curious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premises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lair (n)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AFEEC-1FD9-4017-9710-D7ECAA066DA3}"/>
              </a:ext>
            </a:extLst>
          </p:cNvPr>
          <p:cNvSpPr txBox="1"/>
          <p:nvPr/>
        </p:nvSpPr>
        <p:spPr>
          <a:xfrm>
            <a:off x="6622609" y="1181910"/>
            <a:ext cx="30365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6: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decrepit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foul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stench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erupt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shrieky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hysterical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tone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snoop (v)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40D05-016D-4245-8CCD-16A2EECAE212}"/>
              </a:ext>
            </a:extLst>
          </p:cNvPr>
          <p:cNvSpPr txBox="1"/>
          <p:nvPr/>
        </p:nvSpPr>
        <p:spPr>
          <a:xfrm>
            <a:off x="9173120" y="1181910"/>
            <a:ext cx="30365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6: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hideous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whence (adv/conj.)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out-of-bounds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kinfolk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bout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hindrance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spooked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hellcat (n)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A7669-41F4-4616-95BF-BA218A94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67" y="4625504"/>
            <a:ext cx="3422014" cy="2131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6E632-DE9F-4042-858F-16307450F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" y="4226002"/>
            <a:ext cx="3294608" cy="2196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106307-8D1A-4EB2-8EA2-F0430789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59" y="4226002"/>
            <a:ext cx="2932094" cy="21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363563" y="953468"/>
            <a:ext cx="10564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Sensory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On p. 4 there is a passage that is highly descriptive of the </a:t>
            </a:r>
            <a:r>
              <a:rPr lang="en-US" sz="2400" dirty="0">
                <a:solidFill>
                  <a:srgbClr val="8CEB35"/>
                </a:solidFill>
              </a:rPr>
              <a:t>environment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in which Amanita finds herself 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Read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the passage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does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cacophony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Which of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senses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(sight, smell, taste, touch, hearing) does it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evoke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75E1D-4A01-4CFD-9A3B-95169CE87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591"/>
            <a:ext cx="6309360" cy="3941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E6D90-84A1-4FA0-8830-ADA0BC8CCB6B}"/>
              </a:ext>
            </a:extLst>
          </p:cNvPr>
          <p:cNvSpPr txBox="1"/>
          <p:nvPr/>
        </p:nvSpPr>
        <p:spPr>
          <a:xfrm>
            <a:off x="6405145" y="3811702"/>
            <a:ext cx="5505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Georgia" panose="02040502050405020303" pitchFamily="18" charset="0"/>
              </a:rPr>
              <a:t>The forest was very much alive with a cacophony of bird and insect chirps echoing from all directions, an unmistakable scent of pine needles, and the snapping of twigs and pine cones by Amanita along the footpath.</a:t>
            </a:r>
          </a:p>
        </p:txBody>
      </p:sp>
    </p:spTree>
    <p:extLst>
      <p:ext uri="{BB962C8B-B14F-4D97-AF65-F5344CB8AC3E}">
        <p14:creationId xmlns:p14="http://schemas.microsoft.com/office/powerpoint/2010/main" val="32997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363563" y="953468"/>
            <a:ext cx="105644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Setting – </a:t>
            </a:r>
            <a:r>
              <a:rPr lang="en-US" sz="4000" dirty="0">
                <a:solidFill>
                  <a:srgbClr val="92D050"/>
                </a:solidFill>
              </a:rPr>
              <a:t>Tuatara Pine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setting in the first half of chapter two takes place in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forest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Have you ever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ventured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alone or with others in a forest? If so, what was the experience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Can forests be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strange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scary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places to be?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There is mention of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mysterious lake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called </a:t>
            </a:r>
            <a:r>
              <a:rPr lang="en-US" sz="2400" b="1" dirty="0" err="1">
                <a:solidFill>
                  <a:srgbClr val="92D050"/>
                </a:solidFill>
              </a:rPr>
              <a:t>Uraeus</a:t>
            </a:r>
            <a:r>
              <a:rPr lang="en-US" sz="2400" b="1" dirty="0">
                <a:solidFill>
                  <a:srgbClr val="92D050"/>
                </a:solidFill>
              </a:rPr>
              <a:t> Lake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(</a:t>
            </a:r>
            <a:r>
              <a:rPr lang="en-US" sz="2400" dirty="0">
                <a:solidFill>
                  <a:srgbClr val="92D050"/>
                </a:solidFill>
              </a:rPr>
              <a:t>Snake Lake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 located somewhere in the Tuatara Pine Forest. What do you think could be special about this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Let’s watch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video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called ‘</a:t>
            </a:r>
            <a:r>
              <a:rPr lang="en-US" sz="2400" b="1" dirty="0">
                <a:solidFill>
                  <a:srgbClr val="FF0000"/>
                </a:solidFill>
                <a:hlinkClick r:id="rId3"/>
              </a:rPr>
              <a:t>5 Extremely Creepy &amp; Haunted Forests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’ to explore some of the strangest forests on earth…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Which of the 5 forests did you find the creepiest?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54062-AF69-4FB3-A154-EC902E3B5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t="4894" r="22627" b="12067"/>
          <a:stretch/>
        </p:blipFill>
        <p:spPr>
          <a:xfrm rot="281780">
            <a:off x="6982365" y="4656671"/>
            <a:ext cx="2897520" cy="20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2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BCA07-7B8B-44E6-A301-6CFA603ADED5}"/>
              </a:ext>
            </a:extLst>
          </p:cNvPr>
          <p:cNvSpPr txBox="1"/>
          <p:nvPr/>
        </p:nvSpPr>
        <p:spPr>
          <a:xfrm>
            <a:off x="414573" y="1094888"/>
            <a:ext cx="8254865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</a:rPr>
              <a:t>DISCUSSION QUESTIONS: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One the concealed path of the forest, Amanita ‘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felt at peace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’ in this environment.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a)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do you think she felt at peace there?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b) In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which environment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feel at peace? 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When Amanita </a:t>
            </a:r>
            <a:r>
              <a:rPr lang="en-US" sz="2400" b="1" dirty="0">
                <a:solidFill>
                  <a:srgbClr val="FF0000"/>
                </a:solidFill>
              </a:rPr>
              <a:t>explores the old hag’s lair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she gets surprised by the hellcat who scares her ‘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out of her wits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’ (p.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6)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- Did you ever get scared or spooked ‘out of your wits’?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 How and where?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33565-2588-4AF6-9A57-B115C69E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6"/>
          <a:stretch/>
        </p:blipFill>
        <p:spPr>
          <a:xfrm>
            <a:off x="8641905" y="3039158"/>
            <a:ext cx="3550095" cy="34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55" y="165661"/>
            <a:ext cx="7358335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363563" y="953468"/>
            <a:ext cx="10564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Characterization – </a:t>
            </a:r>
            <a:r>
              <a:rPr lang="en-US" sz="4000" dirty="0">
                <a:solidFill>
                  <a:srgbClr val="92D050"/>
                </a:solidFill>
              </a:rPr>
              <a:t>Old hag / Hellcat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Amanita is confronted by a scary-looking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old hag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Which of the following do you think could be represent her?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&amp;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1FC7B-7A2E-44EC-8FFE-5669DEF1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72" y="2844144"/>
            <a:ext cx="2819400" cy="3562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DCE95-D5F8-4A80-A4D8-797F779A6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3" y="3529926"/>
            <a:ext cx="3191449" cy="2651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1F6B-E315-486E-8D44-1C55B1603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61" y="3429000"/>
            <a:ext cx="4514850" cy="3181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36196-8E6D-4083-B054-2DBCDEB069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2930" r="16943" b="13962"/>
          <a:stretch/>
        </p:blipFill>
        <p:spPr>
          <a:xfrm>
            <a:off x="8402958" y="381965"/>
            <a:ext cx="3740070" cy="30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363563" y="953467"/>
            <a:ext cx="66861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The Curse </a:t>
            </a:r>
            <a:endParaRPr lang="en-US" sz="4000" dirty="0">
              <a:solidFill>
                <a:srgbClr val="92D050"/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- All the way back to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Ancient World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peoples such as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Mesopotamians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Hebrews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knew about the </a:t>
            </a:r>
            <a:r>
              <a:rPr lang="en-US" sz="2400" b="1" dirty="0">
                <a:solidFill>
                  <a:srgbClr val="FF0000"/>
                </a:solidFill>
              </a:rPr>
              <a:t>power words can have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- According to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Amira Asmodea,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 self-proclaimed witch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from Brazil, author of Rituals and Magic: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Cursing is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condemning someone to misery, misfortune and destruction.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Every curse comes from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evil energies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that inhabit the earth.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Good or good-hearted people, souls, and spirits cannot be cursed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and it ends up giving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return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two and even three times more powerful to the person who desires or invokes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A7387-5D25-4898-B07A-F86AD8F3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55" y="2449092"/>
            <a:ext cx="2452025" cy="2581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66A38-C93E-47D6-8EED-0B81B12A3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38" y="4763382"/>
            <a:ext cx="3616392" cy="1883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1057A-CAC1-4CA0-9D35-8050BF977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9" t="19578" r="71804" b="59325"/>
          <a:stretch/>
        </p:blipFill>
        <p:spPr>
          <a:xfrm>
            <a:off x="7049728" y="877392"/>
            <a:ext cx="1853637" cy="1883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8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363563" y="953467"/>
            <a:ext cx="95885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Spells </a:t>
            </a:r>
            <a:r>
              <a:rPr lang="en-US" sz="4000" dirty="0">
                <a:solidFill>
                  <a:schemeClr val="bg1"/>
                </a:solidFill>
              </a:rPr>
              <a:t>&amp;</a:t>
            </a:r>
            <a:r>
              <a:rPr lang="en-US" sz="4000" dirty="0">
                <a:solidFill>
                  <a:srgbClr val="FF0000"/>
                </a:solidFill>
              </a:rPr>
              <a:t> Incantations </a:t>
            </a:r>
            <a:endParaRPr lang="en-US" sz="4000" dirty="0">
              <a:solidFill>
                <a:srgbClr val="92D05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 similar concept to curses are called </a:t>
            </a:r>
            <a:r>
              <a:rPr lang="en-US" sz="2400" b="1" dirty="0">
                <a:solidFill>
                  <a:srgbClr val="FF0000"/>
                </a:solidFill>
              </a:rPr>
              <a:t>spells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or </a:t>
            </a:r>
            <a:r>
              <a:rPr lang="en-US" sz="2400" b="1" dirty="0">
                <a:solidFill>
                  <a:srgbClr val="FF0000"/>
                </a:solidFill>
              </a:rPr>
              <a:t>incantations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Spells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are spoken words that are thought to have magical power.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Incantations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are a series of words said as a magic spell.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They can be used for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or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bad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They can be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used to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change the weather, bring love or misery to people,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change  one’s luck, bring money and fortune, bewitch someone, attract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or seduce someone, acquire power or wealth, and attract or deter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ghosts or spirits.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They can be spoken in any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language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but when invoked in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Latin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they are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at their most powerful.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E1C94-4ABF-469A-90EB-C0D4B648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2" t="20588" r="45844" b="18422"/>
          <a:stretch/>
        </p:blipFill>
        <p:spPr>
          <a:xfrm rot="357566">
            <a:off x="10079575" y="1297172"/>
            <a:ext cx="1952666" cy="31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2 – The Curse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A9111-B11E-4B06-B64B-FB1BA17D1742}"/>
              </a:ext>
            </a:extLst>
          </p:cNvPr>
          <p:cNvSpPr txBox="1"/>
          <p:nvPr/>
        </p:nvSpPr>
        <p:spPr>
          <a:xfrm>
            <a:off x="-158044" y="1100222"/>
            <a:ext cx="10108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Spells </a:t>
            </a:r>
            <a:r>
              <a:rPr lang="en-US" sz="4000" dirty="0">
                <a:solidFill>
                  <a:schemeClr val="bg1"/>
                </a:solidFill>
              </a:rPr>
              <a:t>&amp;</a:t>
            </a:r>
            <a:r>
              <a:rPr lang="en-US" sz="4000" dirty="0">
                <a:solidFill>
                  <a:srgbClr val="FF0000"/>
                </a:solidFill>
              </a:rPr>
              <a:t> Incantations - </a:t>
            </a:r>
            <a:r>
              <a:rPr lang="en-US" sz="4000" dirty="0">
                <a:solidFill>
                  <a:schemeClr val="bg1"/>
                </a:solidFill>
              </a:rPr>
              <a:t>example</a:t>
            </a:r>
          </a:p>
          <a:p>
            <a:pPr lvl="1"/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Here is a </a:t>
            </a:r>
            <a:r>
              <a:rPr lang="en-US" sz="2800" b="1" dirty="0">
                <a:solidFill>
                  <a:srgbClr val="FF0000"/>
                </a:solidFill>
              </a:rPr>
              <a:t>spell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for </a:t>
            </a:r>
            <a:r>
              <a:rPr lang="en-US" sz="2800" b="1" dirty="0">
                <a:solidFill>
                  <a:srgbClr val="FF0000"/>
                </a:solidFill>
              </a:rPr>
              <a:t>Healing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3200" i="1" dirty="0">
              <a:solidFill>
                <a:srgbClr val="00B0F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B3E17-C3A5-4AD1-81EC-A8869B87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801772"/>
            <a:ext cx="4820356" cy="60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FFFF"/>
      </a:hlink>
      <a:folHlink>
        <a:srgbClr val="00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1194</Words>
  <Application>Microsoft Office PowerPoint</Application>
  <PresentationFormat>Widescreen</PresentationFormat>
  <Paragraphs>156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84</cp:revision>
  <dcterms:created xsi:type="dcterms:W3CDTF">2020-05-14T05:07:44Z</dcterms:created>
  <dcterms:modified xsi:type="dcterms:W3CDTF">2020-07-18T00:54:17Z</dcterms:modified>
</cp:coreProperties>
</file>