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6" r:id="rId5"/>
    <p:sldId id="271" r:id="rId6"/>
    <p:sldId id="274" r:id="rId7"/>
    <p:sldId id="273" r:id="rId8"/>
    <p:sldId id="272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EB35"/>
    <a:srgbClr val="FE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0" autoAdjust="0"/>
    <p:restoredTop sz="79608" autoAdjust="0"/>
  </p:normalViewPr>
  <p:slideViewPr>
    <p:cSldViewPr snapToGrid="0">
      <p:cViewPr varScale="1">
        <p:scale>
          <a:sx n="62" d="100"/>
          <a:sy n="62" d="100"/>
        </p:scale>
        <p:origin x="12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C7D53-ADEF-47E4-8016-E800EBCC60A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79528-87EF-4D8F-8D8C-DB9CFB6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15-20 min.</a:t>
            </a:r>
          </a:p>
          <a:p>
            <a:endParaRPr lang="en-US" b="1" dirty="0"/>
          </a:p>
          <a:p>
            <a:r>
              <a:rPr lang="en-US" b="1" dirty="0"/>
              <a:t>- tread</a:t>
            </a:r>
            <a:r>
              <a:rPr lang="en-US" dirty="0"/>
              <a:t> (</a:t>
            </a:r>
            <a:r>
              <a:rPr lang="en-US" b="1" dirty="0"/>
              <a:t>trodding</a:t>
            </a:r>
            <a:r>
              <a:rPr lang="en-US" dirty="0"/>
              <a:t> is the present participle): to beat or press with the feet/ to put your foot on something or to press something down with your foot</a:t>
            </a:r>
            <a:endParaRPr lang="en-US" b="1" dirty="0"/>
          </a:p>
          <a:p>
            <a:pPr marL="0" indent="0">
              <a:buFontTx/>
              <a:buNone/>
            </a:pPr>
            <a:r>
              <a:rPr lang="en-US" b="1" dirty="0"/>
              <a:t>- anchor</a:t>
            </a:r>
            <a:r>
              <a:rPr lang="en-US" dirty="0"/>
              <a:t>: to secure firmly.</a:t>
            </a:r>
          </a:p>
          <a:p>
            <a:pPr marL="0" indent="0">
              <a:buFontTx/>
              <a:buNone/>
            </a:pPr>
            <a:r>
              <a:rPr lang="en-US" b="1" dirty="0"/>
              <a:t>- façade</a:t>
            </a:r>
            <a:r>
              <a:rPr lang="en-US" dirty="0"/>
              <a:t>: the front of a building or place.</a:t>
            </a:r>
          </a:p>
          <a:p>
            <a:pPr marL="0" indent="0">
              <a:buFontTx/>
              <a:buNone/>
            </a:pP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b="1" dirty="0"/>
              <a:t>piercing</a:t>
            </a:r>
            <a:r>
              <a:rPr lang="en-US" dirty="0"/>
              <a:t>: (of a sound) high, loud, and unpleasant.</a:t>
            </a:r>
          </a:p>
          <a:p>
            <a:pPr marL="0" indent="0">
              <a:buFontTx/>
              <a:buNone/>
            </a:pPr>
            <a:r>
              <a:rPr lang="en-US" b="1" dirty="0"/>
              <a:t>- screech</a:t>
            </a:r>
            <a:r>
              <a:rPr lang="en-US" dirty="0"/>
              <a:t> (n): a long, loud, high noise that is unpleasant to hear.</a:t>
            </a:r>
          </a:p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b="1" dirty="0"/>
              <a:t>belly</a:t>
            </a:r>
            <a:r>
              <a:rPr lang="en-US" dirty="0"/>
              <a:t>: middle/inside part of some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6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15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5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15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Tips: - slowly back away; - reach higher ground; - sidestep if you need to run </a:t>
            </a:r>
            <a:r>
              <a:rPr lang="en-US" b="0" i="1" dirty="0"/>
              <a:t>(to avoid the boar trying to trip you)</a:t>
            </a:r>
            <a:r>
              <a:rPr lang="en-US" b="1" dirty="0"/>
              <a:t>; - keep standing position </a:t>
            </a:r>
          </a:p>
          <a:p>
            <a:endParaRPr lang="en-US" dirty="0"/>
          </a:p>
          <a:p>
            <a:r>
              <a:rPr lang="en-US" b="1" dirty="0"/>
              <a:t>How to Survive a Wild Boar Attack | All You Need to Know</a:t>
            </a:r>
          </a:p>
          <a:p>
            <a:r>
              <a:rPr lang="en-US" dirty="0"/>
              <a:t>https://restlessbackpacker.com/how-to-survive-a-wild-boar-attack/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2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3-4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8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3-4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8-10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7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15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3-4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3-4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3-4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1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3-4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8-10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Video - Worst Case </a:t>
            </a:r>
            <a:r>
              <a:rPr lang="en-US" b="1" dirty="0" err="1"/>
              <a:t>Scenario:Downed</a:t>
            </a:r>
            <a:r>
              <a:rPr lang="en-US" b="1" dirty="0"/>
              <a:t> Power </a:t>
            </a:r>
            <a:r>
              <a:rPr lang="en-US" b="1" dirty="0" err="1"/>
              <a:t>Line|Dog</a:t>
            </a:r>
            <a:r>
              <a:rPr lang="en-US" b="1" dirty="0"/>
              <a:t> Attack (2/2)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https://www.youtube.com/watch?v=37hBDw946k4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Article – GQ – How to survive a dog attack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https://www.gq-magazine.co.uk/article/dog-attack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https://www.beargrylls.com/pages/television-worst-case-scenario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5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10-12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Video clip #1 ‘Escape from Slavery scene’ (4:52)</a:t>
            </a:r>
            <a:br>
              <a:rPr lang="en-US" b="1" dirty="0"/>
            </a:br>
            <a:r>
              <a:rPr lang="en-US" b="1" dirty="0"/>
              <a:t>https://www.youtube.com/watch?v=0tb-0KMG-zU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Video clip #2 ‘Waterfall scene’ (4:26)</a:t>
            </a:r>
            <a:br>
              <a:rPr lang="en-US" b="1" dirty="0"/>
            </a:br>
            <a:r>
              <a:rPr lang="en-US" b="1" dirty="0"/>
              <a:t>https://www.youtube.com/watch?v=OFndFA1ipiw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IMDB – Apocalypto (2006)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https://www.imdb.com/name/nm2199632/?ref_=tt_cl_t1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6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EF3E-5250-4CA6-8C5C-074CBB9A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0B4BE-F0E4-490E-A2C4-632A5AE7C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4405E-B608-42A6-AA2E-3051F3A6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F54F5-35AD-423D-9955-0944DD5A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24D8-26D5-4079-B743-C51777BC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4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E-DF8F-47F5-81EA-0A6C58C4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BE026-9841-4328-8D14-B71881A9E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B43E-10B6-42A7-BCFD-C18BAE76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9E076-5BB5-40B2-AB42-138E05A3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DDBED-5367-4CE0-B389-1A1D6B66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8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D86EE-0A8A-4811-BD66-24C9E6846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636E8-E772-4DFC-86FC-5466E4EE5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FDDF7-C94C-4ABB-8773-7D9972DA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4D730-A203-4366-A68B-572DA7EF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5F08A-6A73-40E8-9D29-6C940D68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1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F526-D1AA-4CF1-90E7-4A68C751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885C-15E4-4F18-BA3D-DA944981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6A9D-FEE3-4A41-8BDC-E777AED5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C9FFE-C125-4ADB-A02E-EA733FCF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C5233-ED1B-4B63-A9DF-ECC8DC3C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0E67-5D2C-4855-AC3E-716119CC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60055-C71B-41B1-A50E-8DC797E87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E981-A657-4D40-A398-99906407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70D40-50E5-4795-B21B-8EC6209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C499-CA9F-49C4-9459-A8D76E9F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55E-A34C-463B-8FF6-A8087BC8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6F2E2-A6D9-41C6-B825-A571A5D50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69CED-8036-4CE7-82C9-8516FD745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982C0-368A-4C71-AC27-9E98E79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EB569-4B5A-4BD7-AE30-45C34722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F6058-2490-4C07-8AEA-A9CA523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6FBE-830B-4AC6-97A7-DA69A8CF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AD91D-D00B-46FC-9910-A6416D0E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DF07-FF6E-4222-8E60-4F217AA4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0E2CB-85D0-4151-9F50-BA0E5AF6F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4B972-CD0A-4FCF-99B9-ABCA5D091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315DF-89C3-444B-B9DE-8F2C584F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ED5EB-EE02-4BC4-9C5B-CEB0D786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EF283-6182-49CB-B411-79BF42B0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7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EF53-1FC9-4C20-9F31-1EEA5E54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7919F-9722-4994-966A-E8F49740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A726E-F689-4ADF-BCA1-0CB3565A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206C5-FB0B-4DD3-A23F-A3DDD888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CC955-8FDD-4AB2-9942-ED926B28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24DBB-716C-4BC7-88A5-16B6648A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FAAD0-E471-4C36-9633-EAA30BD9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2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5C92-8EF3-49CD-BAD1-2E58721C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5898-E95F-427F-910A-8ECEA957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D033E-40C8-4ACD-ACBC-6BA146D96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8B4C2-A5DB-47D6-A541-77EAE693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DFB5D-C0A9-47C8-84B9-7E4D4988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6ADFD-F346-4EE5-B943-972A6344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68F9-1819-4476-BB87-E17FEB91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D5D47-FA20-4013-AAE4-8C3975CCE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112B8-45D6-4A64-913B-FB9C53B19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AC89C-183E-4CC5-9923-43F9742E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F1663-33B7-46D5-B530-68C7D76E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98827-05A7-48E5-AFAA-058FAEDF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45D63-ACE7-472F-8C82-D9FEA062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212AB-7790-4ACE-B8F2-F1101A629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28CFD-1B41-4220-9259-DE04E817C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1D74-0584-4E08-849A-984E4570D4A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D1A9D-2B7B-411A-A2D8-DACAB80BE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4C30-B122-46CF-8407-CA0559E3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berty-academy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hort-story.net/read/12944/amanita/" TargetMode="External"/><Relationship Id="rId5" Type="http://schemas.openxmlformats.org/officeDocument/2006/relationships/hyperlink" Target="http://liberty-academy.org/teens-adults/amanita/amanita/Amanita-Dan_Fournier-First_Edition-2020-02-22.pdf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904" y="5317435"/>
            <a:ext cx="9144000" cy="981194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bg1">
                    <a:lumMod val="95000"/>
                  </a:schemeClr>
                </a:solidFill>
              </a:rPr>
              <a:t>Chapter 3 – The Boar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F8EA5-8656-4A0D-8EEB-80B5976CD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31" y="920615"/>
            <a:ext cx="4174537" cy="3651385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0FCBD68-98CA-40CD-A626-3B052EE5B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8" y="102269"/>
            <a:ext cx="3251200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4EE60-AF5A-4657-B359-23C5B93FC213}"/>
              </a:ext>
            </a:extLst>
          </p:cNvPr>
          <p:cNvSpPr txBox="1"/>
          <p:nvPr/>
        </p:nvSpPr>
        <p:spPr>
          <a:xfrm>
            <a:off x="8418740" y="346139"/>
            <a:ext cx="3251199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5"/>
              </a:rPr>
              <a:t>Download the Amanita eBook</a:t>
            </a:r>
            <a:r>
              <a:rPr lang="en-US" sz="2400" dirty="0">
                <a:solidFill>
                  <a:schemeClr val="bg1"/>
                </a:solidFill>
              </a:rPr>
              <a:t> (PDF)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en-US" sz="2400" dirty="0">
                <a:solidFill>
                  <a:schemeClr val="bg1"/>
                </a:solidFill>
                <a:hlinkClick r:id="rId6"/>
              </a:rPr>
              <a:t>Read it Online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7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190750" y="124137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Flight or Fight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91316-0E7F-4E01-9E5E-19B1CF4968E3}"/>
              </a:ext>
            </a:extLst>
          </p:cNvPr>
          <p:cNvSpPr txBox="1"/>
          <p:nvPr/>
        </p:nvSpPr>
        <p:spPr>
          <a:xfrm>
            <a:off x="3865944" y="1023257"/>
            <a:ext cx="429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 the movies…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4AAC3-609B-4C5F-B82E-7BB6132439D5}"/>
              </a:ext>
            </a:extLst>
          </p:cNvPr>
          <p:cNvSpPr txBox="1"/>
          <p:nvPr/>
        </p:nvSpPr>
        <p:spPr>
          <a:xfrm>
            <a:off x="4093305" y="1963170"/>
            <a:ext cx="7553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CEB35"/>
                </a:solidFill>
              </a:rPr>
              <a:t>Apocalypto (2006)</a:t>
            </a:r>
            <a:r>
              <a:rPr lang="en-US" sz="2800" dirty="0">
                <a:solidFill>
                  <a:schemeClr val="bg1"/>
                </a:solidFill>
              </a:rPr>
              <a:t>: During the Mayan kingdom, a young man – </a:t>
            </a:r>
            <a:r>
              <a:rPr lang="en-US" sz="2800" i="1" dirty="0">
                <a:solidFill>
                  <a:schemeClr val="bg1"/>
                </a:solidFill>
              </a:rPr>
              <a:t>Jaguar Paw </a:t>
            </a:r>
            <a:r>
              <a:rPr lang="en-US" sz="2800" dirty="0">
                <a:solidFill>
                  <a:schemeClr val="bg1"/>
                </a:solidFill>
              </a:rPr>
              <a:t>– is captured as a slave and later escapes to return to his family.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movie has many exciting fight and flight (chase) scenes, we will look at two: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8CEB35"/>
                </a:solidFill>
              </a:rPr>
              <a:t>Escape from slavery scene (4:52)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8CEB35"/>
                </a:solidFill>
              </a:rPr>
              <a:t>Waterfall scene (4:26)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7438-FA5E-4B44-BDA2-CCAB4E675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1" y="1253824"/>
            <a:ext cx="3638438" cy="51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3 – The Boar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019300" y="783267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Flight or Fight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AF32C-6C40-4167-8732-4E379B1E45AF}"/>
              </a:ext>
            </a:extLst>
          </p:cNvPr>
          <p:cNvSpPr txBox="1"/>
          <p:nvPr/>
        </p:nvSpPr>
        <p:spPr>
          <a:xfrm>
            <a:off x="4309316" y="1800134"/>
            <a:ext cx="7126063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</a:rPr>
              <a:t>DISCUSSION QUESTIONS: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How does Amanita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respond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when being chased by the wild boar?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What did her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instincts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lead her to do?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Why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do you think she was successful in getting out of this very dangerous situation?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What could she have done if there were no cliff to climb up on?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What would 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</a:rPr>
              <a:t>you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do if confronted by a wild boar?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9CB0B9-8787-4FB4-AD5C-3B64875BD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" y="1956322"/>
            <a:ext cx="4101017" cy="27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3 – The Boar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019300" y="783267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Flight or Fight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AF32C-6C40-4167-8732-4E379B1E45AF}"/>
              </a:ext>
            </a:extLst>
          </p:cNvPr>
          <p:cNvSpPr txBox="1"/>
          <p:nvPr/>
        </p:nvSpPr>
        <p:spPr>
          <a:xfrm>
            <a:off x="4309316" y="1800134"/>
            <a:ext cx="712606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</a:rPr>
              <a:t>ARTICLE – </a:t>
            </a:r>
            <a:r>
              <a:rPr lang="en-US" sz="2400" b="1" dirty="0">
                <a:solidFill>
                  <a:srgbClr val="8CEB35"/>
                </a:solidFill>
              </a:rPr>
              <a:t>How to Survive a Wild Boar Attack | All You Need to Know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Read the section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‘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</a:rPr>
              <a:t>When do they attack humans?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’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And the section ‘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</a:rPr>
              <a:t>How to Survive a Wild Boar Attack And what to 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’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What were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3 tips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mentioned in the article about what you can do?</a:t>
            </a:r>
          </a:p>
          <a:p>
            <a:pPr marL="800100" lvl="1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EB35"/>
                </a:solidFill>
              </a:rPr>
              <a:t>slowly back away; reach higher ground; </a:t>
            </a:r>
          </a:p>
          <a:p>
            <a:pPr marL="800100" lvl="1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EB35"/>
                </a:solidFill>
              </a:rPr>
              <a:t>sidestep if you need to run; keep standing position</a:t>
            </a:r>
          </a:p>
          <a:p>
            <a:pPr marL="800100" lvl="1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E1E6CE-A991-4D67-A493-6C742CC0D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5" y="1943080"/>
            <a:ext cx="4182661" cy="28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3 – The Boar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019300" y="783267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Dilemma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AF32C-6C40-4167-8732-4E379B1E45AF}"/>
              </a:ext>
            </a:extLst>
          </p:cNvPr>
          <p:cNvSpPr txBox="1"/>
          <p:nvPr/>
        </p:nvSpPr>
        <p:spPr>
          <a:xfrm>
            <a:off x="326745" y="1299224"/>
            <a:ext cx="8300888" cy="588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Having just escape from the wild boar Amanita had just started to climb a rocky cliff.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Though she hit the boar between the eyes with a rock, it was still there waiting for her.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She was now in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dilemma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dilemma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is a difficult situation in which you have to choose between two choices which are both undesirable or unpleasant.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Once at the bottom of the cliff (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after she threw a rock at the boar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) Amanita can either: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Climb up the very high and dangerous cliff where she could fall, </a:t>
            </a:r>
            <a:r>
              <a:rPr lang="en-US" sz="2000" b="1" dirty="0">
                <a:solidFill>
                  <a:srgbClr val="FF0000"/>
                </a:solidFill>
              </a:rPr>
              <a:t>or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 back down and face the angry wild boar.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i="1" dirty="0">
                <a:solidFill>
                  <a:schemeClr val="bg1"/>
                </a:solidFill>
              </a:rPr>
              <a:t>    (both have risks of injury and can even be fatal!)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B8535-2FC1-4924-953A-4144400E3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61" y="1671928"/>
            <a:ext cx="3072194" cy="30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3 – The Boar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019300" y="783267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Dilemma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B8535-2FC1-4924-953A-4144400E3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5" y="1735525"/>
            <a:ext cx="3072194" cy="3072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2FDEC3-661F-4323-9F86-2813004FBD95}"/>
              </a:ext>
            </a:extLst>
          </p:cNvPr>
          <p:cNvSpPr txBox="1"/>
          <p:nvPr/>
        </p:nvSpPr>
        <p:spPr>
          <a:xfrm>
            <a:off x="3679114" y="1607988"/>
            <a:ext cx="7584142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</a:rPr>
              <a:t>DISCUSSION QUESTIONS: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Have you ever had a dilemma before? Explain.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br>
              <a:rPr lang="en-US" sz="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DECISION MAKING: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How do you usually go about making difficult decisions?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</a:rPr>
              <a:t>CASE (dilemma):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Your best friend just got caught by the teacher cheating on a test and told him that you are the one who gave her the cheat sheet. She lied. 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26392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3 – The Boar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BCA07-7B8B-44E6-A301-6CFA603ADED5}"/>
              </a:ext>
            </a:extLst>
          </p:cNvPr>
          <p:cNvSpPr txBox="1"/>
          <p:nvPr/>
        </p:nvSpPr>
        <p:spPr>
          <a:xfrm>
            <a:off x="599768" y="935667"/>
            <a:ext cx="1006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Let’s begin by making sure we know the meaning of some important </a:t>
            </a:r>
            <a:r>
              <a:rPr lang="en-US" sz="2400" b="1" dirty="0">
                <a:solidFill>
                  <a:srgbClr val="FF0000"/>
                </a:solidFill>
              </a:rPr>
              <a:t>key words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from the chapter.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25B90-1023-47C0-B0A4-2F37B207283E}"/>
              </a:ext>
            </a:extLst>
          </p:cNvPr>
          <p:cNvSpPr txBox="1"/>
          <p:nvPr/>
        </p:nvSpPr>
        <p:spPr>
          <a:xfrm>
            <a:off x="450912" y="1772181"/>
            <a:ext cx="303656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7: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trek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grunt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tusk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elongated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snout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boar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tread (trodding) (v)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C410D-10AE-44F5-8503-7AE56A8C8D7C}"/>
              </a:ext>
            </a:extLst>
          </p:cNvPr>
          <p:cNvSpPr txBox="1"/>
          <p:nvPr/>
        </p:nvSpPr>
        <p:spPr>
          <a:xfrm>
            <a:off x="4918222" y="1497034"/>
            <a:ext cx="30365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7: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strategize (adj)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outsmart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anchor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façade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predator (n)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AFEEC-1FD9-4017-9710-D7ECAA066DA3}"/>
              </a:ext>
            </a:extLst>
          </p:cNvPr>
          <p:cNvSpPr txBox="1"/>
          <p:nvPr/>
        </p:nvSpPr>
        <p:spPr>
          <a:xfrm>
            <a:off x="8704523" y="1676331"/>
            <a:ext cx="30365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8: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piercing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screech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arduously (adv.)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clamber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toil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pause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shelter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belly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refuge (n)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42783-834C-4BDC-8ACB-B3FCFB847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34" y="3967995"/>
            <a:ext cx="4078363" cy="26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3 – The Boar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BCA07-7B8B-44E6-A301-6CFA603ADED5}"/>
              </a:ext>
            </a:extLst>
          </p:cNvPr>
          <p:cNvSpPr txBox="1"/>
          <p:nvPr/>
        </p:nvSpPr>
        <p:spPr>
          <a:xfrm>
            <a:off x="330138" y="3606289"/>
            <a:ext cx="1006823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</a:rPr>
              <a:t>DISCUSSION QUESTIONS: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Have you ever seen a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wild boar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before?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What dangers could this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predator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pose to others?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Have you ever been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chased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by an animal or someone before?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If so, what was the situation? Were you able to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escape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7EB11-4111-4868-9FCA-D6C53DE6F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5"/>
          <a:stretch/>
        </p:blipFill>
        <p:spPr>
          <a:xfrm>
            <a:off x="6631008" y="1087036"/>
            <a:ext cx="4982263" cy="2519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73724-F8D7-45AB-8AC0-5FD537ACFA69}"/>
              </a:ext>
            </a:extLst>
          </p:cNvPr>
          <p:cNvSpPr txBox="1"/>
          <p:nvPr/>
        </p:nvSpPr>
        <p:spPr>
          <a:xfrm>
            <a:off x="435645" y="1087036"/>
            <a:ext cx="5472785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Predator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 animal that hunts, kills, and eats other animals (or humans). People can sometimes also be seen as predators.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Prey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 animal that is hunted and killed for food by another animal.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D48EE-198D-44BE-B702-D4AE2C5BED0F}"/>
              </a:ext>
            </a:extLst>
          </p:cNvPr>
          <p:cNvSpPr txBox="1"/>
          <p:nvPr/>
        </p:nvSpPr>
        <p:spPr>
          <a:xfrm>
            <a:off x="6487926" y="3708972"/>
            <a:ext cx="526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wild boar (predator) snatches a deer (prey).</a:t>
            </a:r>
          </a:p>
        </p:txBody>
      </p:sp>
    </p:spTree>
    <p:extLst>
      <p:ext uri="{BB962C8B-B14F-4D97-AF65-F5344CB8AC3E}">
        <p14:creationId xmlns:p14="http://schemas.microsoft.com/office/powerpoint/2010/main" val="6161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3 – The Boar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764FC-0660-40E6-85B8-E1A77154568C}"/>
              </a:ext>
            </a:extLst>
          </p:cNvPr>
          <p:cNvSpPr txBox="1"/>
          <p:nvPr/>
        </p:nvSpPr>
        <p:spPr>
          <a:xfrm>
            <a:off x="393532" y="3951466"/>
            <a:ext cx="1140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Fight or flight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is a </a:t>
            </a:r>
            <a:r>
              <a:rPr lang="en-US" sz="2800" u="sng" dirty="0">
                <a:solidFill>
                  <a:schemeClr val="bg1">
                    <a:lumMod val="95000"/>
                  </a:schemeClr>
                </a:solidFill>
              </a:rPr>
              <a:t>survival </a:t>
            </a:r>
            <a:r>
              <a:rPr lang="en-US" sz="2800" b="1" u="sng" dirty="0">
                <a:solidFill>
                  <a:schemeClr val="bg1">
                    <a:lumMod val="95000"/>
                  </a:schemeClr>
                </a:solidFill>
              </a:rPr>
              <a:t>instinct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that human beings have.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instinct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2800" i="1" dirty="0">
                <a:solidFill>
                  <a:srgbClr val="FEE6FC"/>
                </a:solidFill>
              </a:rPr>
              <a:t>the way people or animals naturally react or behave, </a:t>
            </a:r>
            <a:br>
              <a:rPr lang="en-US" sz="2800" i="1" dirty="0">
                <a:solidFill>
                  <a:srgbClr val="FEE6FC"/>
                </a:solidFill>
              </a:rPr>
            </a:br>
            <a:r>
              <a:rPr lang="en-US" sz="2800" i="1" dirty="0">
                <a:solidFill>
                  <a:srgbClr val="FEE6FC"/>
                </a:solidFill>
              </a:rPr>
              <a:t>without having to think or learn about it.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It is believed to be “programmed” into our brains so that we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instinctively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(naturally) know what to do in a dangerous situation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019300" y="783267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Flight or Fight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27BBDA-A590-4117-BA16-2ED0C26F1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56" y="1744339"/>
            <a:ext cx="5792788" cy="20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0764FC-0660-40E6-85B8-E1A77154568C}"/>
              </a:ext>
            </a:extLst>
          </p:cNvPr>
          <p:cNvSpPr txBox="1"/>
          <p:nvPr/>
        </p:nvSpPr>
        <p:spPr>
          <a:xfrm>
            <a:off x="234782" y="989472"/>
            <a:ext cx="926481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Fight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means that we </a:t>
            </a:r>
            <a:r>
              <a:rPr lang="en-US" sz="2800" b="1" u="sng" dirty="0">
                <a:solidFill>
                  <a:schemeClr val="bg1">
                    <a:lumMod val="95000"/>
                  </a:schemeClr>
                </a:solidFill>
              </a:rPr>
              <a:t>confront</a:t>
            </a:r>
            <a:r>
              <a:rPr lang="en-US" sz="2800" u="sng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2800" b="1" u="sng" dirty="0">
                <a:solidFill>
                  <a:schemeClr val="bg1">
                    <a:lumMod val="95000"/>
                  </a:schemeClr>
                </a:solidFill>
              </a:rPr>
              <a:t>face</a:t>
            </a:r>
            <a:r>
              <a:rPr lang="en-US" sz="2800" u="sng" dirty="0">
                <a:solidFill>
                  <a:schemeClr val="bg1">
                    <a:lumMod val="95000"/>
                  </a:schemeClr>
                </a:solidFill>
              </a:rPr>
              <a:t>) our </a:t>
            </a:r>
            <a:r>
              <a:rPr lang="en-US" sz="2800" b="1" u="sng" dirty="0">
                <a:solidFill>
                  <a:schemeClr val="bg1">
                    <a:lumMod val="95000"/>
                  </a:schemeClr>
                </a:solidFill>
              </a:rPr>
              <a:t>threat</a:t>
            </a:r>
            <a:r>
              <a:rPr lang="en-US" sz="2800" u="sng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(dangerous animal or person) and try to stop it from hurting us in whatever way we can.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US" sz="2600" dirty="0">
                <a:solidFill>
                  <a:schemeClr val="bg1"/>
                </a:solidFill>
              </a:rPr>
              <a:t>We can </a:t>
            </a:r>
            <a:r>
              <a:rPr lang="en-US" sz="2600" dirty="0">
                <a:solidFill>
                  <a:srgbClr val="FF0000"/>
                </a:solidFill>
              </a:rPr>
              <a:t>kick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rgbClr val="FF0000"/>
                </a:solidFill>
              </a:rPr>
              <a:t>punch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rgbClr val="FF0000"/>
                </a:solidFill>
              </a:rPr>
              <a:t>scratch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rgbClr val="FF0000"/>
                </a:solidFill>
              </a:rPr>
              <a:t>poke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rgbClr val="FF0000"/>
                </a:solidFill>
              </a:rPr>
              <a:t>pull</a:t>
            </a:r>
            <a:r>
              <a:rPr lang="en-US" sz="2600" dirty="0">
                <a:solidFill>
                  <a:schemeClr val="bg1"/>
                </a:solidFill>
              </a:rPr>
              <a:t>, or do whatever possible to defend ourselves so that we don’t get hurt, injured, or killed.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190750" y="124137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Flight or Fight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F788F-F725-4BF3-A54B-9C329E584B97}"/>
              </a:ext>
            </a:extLst>
          </p:cNvPr>
          <p:cNvSpPr txBox="1"/>
          <p:nvPr/>
        </p:nvSpPr>
        <p:spPr>
          <a:xfrm>
            <a:off x="3289300" y="4349859"/>
            <a:ext cx="8236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Flight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means that our instinct is telling us that staying put to fight is not a good choice; and we have a much better chance at survival if we </a:t>
            </a:r>
            <a:r>
              <a:rPr lang="en-US" sz="2800" b="1" u="sng" dirty="0">
                <a:solidFill>
                  <a:schemeClr val="bg1">
                    <a:lumMod val="95000"/>
                  </a:schemeClr>
                </a:solidFill>
              </a:rPr>
              <a:t>run away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from the predator (or situation) as quickly as possible.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D2CD1-39AB-4836-92EA-B13E6F59E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436"/>
          <a:stretch/>
        </p:blipFill>
        <p:spPr>
          <a:xfrm>
            <a:off x="9686543" y="951612"/>
            <a:ext cx="1962913" cy="2891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95746-D611-4847-A671-AE6F3CF01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6"/>
          <a:stretch/>
        </p:blipFill>
        <p:spPr>
          <a:xfrm>
            <a:off x="1209293" y="3948195"/>
            <a:ext cx="1962913" cy="28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190750" y="124137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Flight or Fight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91316-0E7F-4E01-9E5E-19B1CF4968E3}"/>
              </a:ext>
            </a:extLst>
          </p:cNvPr>
          <p:cNvSpPr txBox="1"/>
          <p:nvPr/>
        </p:nvSpPr>
        <p:spPr>
          <a:xfrm>
            <a:off x="9655629" y="2767280"/>
            <a:ext cx="1197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781D3-1908-4399-8402-DCC3AE7D7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"/>
          <a:stretch/>
        </p:blipFill>
        <p:spPr>
          <a:xfrm>
            <a:off x="604157" y="1162375"/>
            <a:ext cx="8695096" cy="51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6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190750" y="124137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Flight or Fight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91316-0E7F-4E01-9E5E-19B1CF4968E3}"/>
              </a:ext>
            </a:extLst>
          </p:cNvPr>
          <p:cNvSpPr txBox="1"/>
          <p:nvPr/>
        </p:nvSpPr>
        <p:spPr>
          <a:xfrm>
            <a:off x="5497284" y="917864"/>
            <a:ext cx="1197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6F163-5EC4-4AD6-AFF6-D8C7A1E9F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71" y="2265589"/>
            <a:ext cx="7347857" cy="45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6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190750" y="124137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Flight or Fight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3B5E5-AB42-46AA-A019-03BAD1E65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30" y="2381248"/>
            <a:ext cx="6285140" cy="4190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C91316-0E7F-4E01-9E5E-19B1CF4968E3}"/>
              </a:ext>
            </a:extLst>
          </p:cNvPr>
          <p:cNvSpPr txBox="1"/>
          <p:nvPr/>
        </p:nvSpPr>
        <p:spPr>
          <a:xfrm>
            <a:off x="5486400" y="1023257"/>
            <a:ext cx="1197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7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190750" y="124137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Flight or Fight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3B5E5-AB42-46AA-A019-03BAD1E65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1023257"/>
            <a:ext cx="4380143" cy="2920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C91316-0E7F-4E01-9E5E-19B1CF4968E3}"/>
              </a:ext>
            </a:extLst>
          </p:cNvPr>
          <p:cNvSpPr txBox="1"/>
          <p:nvPr/>
        </p:nvSpPr>
        <p:spPr>
          <a:xfrm>
            <a:off x="4637314" y="1023257"/>
            <a:ext cx="242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Dog Attack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4AAC3-609B-4C5F-B82E-7BB6132439D5}"/>
              </a:ext>
            </a:extLst>
          </p:cNvPr>
          <p:cNvSpPr txBox="1"/>
          <p:nvPr/>
        </p:nvSpPr>
        <p:spPr>
          <a:xfrm>
            <a:off x="4637313" y="1836973"/>
            <a:ext cx="6844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Video (6:06)</a:t>
            </a:r>
            <a:r>
              <a:rPr lang="en-US" sz="2800" dirty="0">
                <a:solidFill>
                  <a:schemeClr val="bg1"/>
                </a:solidFill>
              </a:rPr>
              <a:t>: Let’s hear from survival expert </a:t>
            </a:r>
            <a:r>
              <a:rPr lang="en-US" sz="2800" dirty="0">
                <a:solidFill>
                  <a:srgbClr val="8CEB35"/>
                </a:solidFill>
              </a:rPr>
              <a:t>Bear Grylls </a:t>
            </a:r>
            <a:r>
              <a:rPr lang="en-US" sz="2800" dirty="0">
                <a:solidFill>
                  <a:schemeClr val="bg1"/>
                </a:solidFill>
              </a:rPr>
              <a:t>on what you should do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(and not to)…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26C9D-B37A-42D3-8001-3BFD5A569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850">
            <a:off x="7182431" y="3230114"/>
            <a:ext cx="4181622" cy="312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604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1016</Words>
  <Application>Microsoft Office PowerPoint</Application>
  <PresentationFormat>Widescreen</PresentationFormat>
  <Paragraphs>147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165</cp:revision>
  <dcterms:created xsi:type="dcterms:W3CDTF">2020-05-14T05:07:44Z</dcterms:created>
  <dcterms:modified xsi:type="dcterms:W3CDTF">2020-08-02T04:42:08Z</dcterms:modified>
</cp:coreProperties>
</file>