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81" r:id="rId4"/>
    <p:sldId id="266" r:id="rId5"/>
    <p:sldId id="276" r:id="rId6"/>
    <p:sldId id="282" r:id="rId7"/>
    <p:sldId id="283" r:id="rId8"/>
    <p:sldId id="284" r:id="rId9"/>
    <p:sldId id="285" r:id="rId10"/>
    <p:sldId id="286" r:id="rId11"/>
    <p:sldId id="287"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EB35"/>
    <a:srgbClr val="FFCC99"/>
    <a:srgbClr val="FEE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5" autoAdjust="0"/>
    <p:restoredTop sz="81273" autoAdjust="0"/>
  </p:normalViewPr>
  <p:slideViewPr>
    <p:cSldViewPr snapToGrid="0">
      <p:cViewPr varScale="1">
        <p:scale>
          <a:sx n="63" d="100"/>
          <a:sy n="63" d="100"/>
        </p:scale>
        <p:origin x="12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C7D53-ADEF-47E4-8016-E800EBCC60A8}" type="datetimeFigureOut">
              <a:rPr lang="en-US" smtClean="0"/>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79528-87EF-4D8F-8D8C-DB9CFB6E3D65}" type="slidenum">
              <a:rPr lang="en-US" smtClean="0"/>
              <a:t>‹#›</a:t>
            </a:fld>
            <a:endParaRPr lang="en-US"/>
          </a:p>
        </p:txBody>
      </p:sp>
    </p:spTree>
    <p:extLst>
      <p:ext uri="{BB962C8B-B14F-4D97-AF65-F5344CB8AC3E}">
        <p14:creationId xmlns:p14="http://schemas.microsoft.com/office/powerpoint/2010/main" val="1152646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12 min.</a:t>
            </a:r>
          </a:p>
          <a:p>
            <a:endParaRPr lang="en-US" b="1" dirty="0"/>
          </a:p>
          <a:p>
            <a:r>
              <a:rPr lang="en-US" b="1" dirty="0"/>
              <a:t>- tread</a:t>
            </a:r>
            <a:r>
              <a:rPr lang="en-US" dirty="0"/>
              <a:t> (</a:t>
            </a:r>
            <a:r>
              <a:rPr lang="en-US" b="1" dirty="0"/>
              <a:t>trodding</a:t>
            </a:r>
            <a:r>
              <a:rPr lang="en-US" dirty="0"/>
              <a:t> is the present participle): to beat or press with the feet/ to put your foot on something or to press something down with your foot</a:t>
            </a:r>
            <a:endParaRPr lang="en-US" b="1" dirty="0"/>
          </a:p>
          <a:p>
            <a:pPr marL="0" indent="0">
              <a:buFontTx/>
              <a:buNone/>
            </a:pPr>
            <a:r>
              <a:rPr lang="en-US" b="1" dirty="0"/>
              <a:t>- anchor</a:t>
            </a:r>
            <a:r>
              <a:rPr lang="en-US" dirty="0"/>
              <a:t>: to secure firmly.</a:t>
            </a:r>
          </a:p>
          <a:p>
            <a:pPr marL="0" indent="0">
              <a:buFontTx/>
              <a:buNone/>
            </a:pPr>
            <a:r>
              <a:rPr lang="en-US" b="1" dirty="0"/>
              <a:t>- façade</a:t>
            </a:r>
            <a:r>
              <a:rPr lang="en-US" dirty="0"/>
              <a:t>: the front of a building or place.</a:t>
            </a:r>
          </a:p>
          <a:p>
            <a:pPr marL="0" indent="0">
              <a:buFontTx/>
              <a:buNone/>
            </a:pPr>
            <a:r>
              <a:rPr lang="en-US" b="1" dirty="0"/>
              <a:t>-</a:t>
            </a:r>
            <a:r>
              <a:rPr lang="en-US" dirty="0"/>
              <a:t> </a:t>
            </a:r>
            <a:r>
              <a:rPr lang="en-US" b="1" dirty="0"/>
              <a:t>piercing</a:t>
            </a:r>
            <a:r>
              <a:rPr lang="en-US" dirty="0"/>
              <a:t>: (of a sound) high, loud, and unpleasant.</a:t>
            </a:r>
          </a:p>
          <a:p>
            <a:pPr marL="0" indent="0">
              <a:buFontTx/>
              <a:buNone/>
            </a:pPr>
            <a:r>
              <a:rPr lang="en-US" b="1" dirty="0"/>
              <a:t>- screech</a:t>
            </a:r>
            <a:r>
              <a:rPr lang="en-US" dirty="0"/>
              <a:t> (n): a long, loud, high noise that is unpleasant to hear.</a:t>
            </a:r>
          </a:p>
          <a:p>
            <a:pPr marL="0" indent="0">
              <a:buFontTx/>
              <a:buNone/>
            </a:pPr>
            <a:r>
              <a:rPr lang="en-US" dirty="0"/>
              <a:t>- </a:t>
            </a:r>
            <a:r>
              <a:rPr lang="en-US" b="1" dirty="0"/>
              <a:t>belly</a:t>
            </a:r>
            <a:r>
              <a:rPr lang="en-US" dirty="0"/>
              <a:t>: middle/inside part of some place.</a:t>
            </a:r>
          </a:p>
        </p:txBody>
      </p:sp>
      <p:sp>
        <p:nvSpPr>
          <p:cNvPr id="4" name="Slide Number Placeholder 3"/>
          <p:cNvSpPr>
            <a:spLocks noGrp="1"/>
          </p:cNvSpPr>
          <p:nvPr>
            <p:ph type="sldNum" sz="quarter" idx="5"/>
          </p:nvPr>
        </p:nvSpPr>
        <p:spPr/>
        <p:txBody>
          <a:bodyPr/>
          <a:lstStyle/>
          <a:p>
            <a:fld id="{5E479528-87EF-4D8F-8D8C-DB9CFB6E3D65}" type="slidenum">
              <a:rPr lang="en-US" smtClean="0"/>
              <a:t>2</a:t>
            </a:fld>
            <a:endParaRPr lang="en-US"/>
          </a:p>
        </p:txBody>
      </p:sp>
    </p:spTree>
    <p:extLst>
      <p:ext uri="{BB962C8B-B14F-4D97-AF65-F5344CB8AC3E}">
        <p14:creationId xmlns:p14="http://schemas.microsoft.com/office/powerpoint/2010/main" val="130786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5-7 min.</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11</a:t>
            </a:fld>
            <a:endParaRPr lang="en-US"/>
          </a:p>
        </p:txBody>
      </p:sp>
    </p:spTree>
    <p:extLst>
      <p:ext uri="{BB962C8B-B14F-4D97-AF65-F5344CB8AC3E}">
        <p14:creationId xmlns:p14="http://schemas.microsoft.com/office/powerpoint/2010/main" val="412492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25-35 min.</a:t>
            </a:r>
          </a:p>
          <a:p>
            <a:endParaRPr lang="en-US" dirty="0"/>
          </a:p>
          <a:p>
            <a:r>
              <a:rPr lang="en-US" dirty="0"/>
              <a:t>Article with great pictures:</a:t>
            </a:r>
          </a:p>
          <a:p>
            <a:r>
              <a:rPr lang="en-US" b="1" dirty="0"/>
              <a:t>AmusingPlanet.com -  Actun Tunichil </a:t>
            </a:r>
            <a:r>
              <a:rPr lang="en-US" b="1" dirty="0" err="1"/>
              <a:t>Muknal</a:t>
            </a:r>
            <a:r>
              <a:rPr lang="en-US" b="1" dirty="0"/>
              <a:t>: The Cave of The Crystal Maiden </a:t>
            </a:r>
          </a:p>
          <a:p>
            <a:r>
              <a:rPr lang="en-US" dirty="0"/>
              <a:t>https://www.amusingplanet.com/2016/04/actun-tunichil-muknal-cave-of-crystal.html</a:t>
            </a:r>
          </a:p>
        </p:txBody>
      </p:sp>
      <p:sp>
        <p:nvSpPr>
          <p:cNvPr id="4" name="Slide Number Placeholder 3"/>
          <p:cNvSpPr>
            <a:spLocks noGrp="1"/>
          </p:cNvSpPr>
          <p:nvPr>
            <p:ph type="sldNum" sz="quarter" idx="5"/>
          </p:nvPr>
        </p:nvSpPr>
        <p:spPr/>
        <p:txBody>
          <a:bodyPr/>
          <a:lstStyle/>
          <a:p>
            <a:fld id="{5E479528-87EF-4D8F-8D8C-DB9CFB6E3D65}" type="slidenum">
              <a:rPr lang="en-US" smtClean="0"/>
              <a:t>12</a:t>
            </a:fld>
            <a:endParaRPr lang="en-US"/>
          </a:p>
        </p:txBody>
      </p:sp>
    </p:spTree>
    <p:extLst>
      <p:ext uri="{BB962C8B-B14F-4D97-AF65-F5344CB8AC3E}">
        <p14:creationId xmlns:p14="http://schemas.microsoft.com/office/powerpoint/2010/main" val="420664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12-15 min.</a:t>
            </a:r>
          </a:p>
          <a:p>
            <a:endParaRPr lang="en-US" b="1" dirty="0"/>
          </a:p>
          <a:p>
            <a:r>
              <a:rPr lang="en-US" b="1" dirty="0"/>
              <a:t>- tread</a:t>
            </a:r>
            <a:r>
              <a:rPr lang="en-US" dirty="0"/>
              <a:t> (</a:t>
            </a:r>
            <a:r>
              <a:rPr lang="en-US" b="1" dirty="0"/>
              <a:t>trodding</a:t>
            </a:r>
            <a:r>
              <a:rPr lang="en-US" dirty="0"/>
              <a:t> is the present participle): to beat or press with the feet/ to put your foot on something or to press something down with your foot</a:t>
            </a:r>
            <a:endParaRPr lang="en-US" b="1" dirty="0"/>
          </a:p>
          <a:p>
            <a:pPr marL="0" indent="0">
              <a:buFontTx/>
              <a:buNone/>
            </a:pPr>
            <a:r>
              <a:rPr lang="en-US" b="1" dirty="0"/>
              <a:t>- anchor</a:t>
            </a:r>
            <a:r>
              <a:rPr lang="en-US" dirty="0"/>
              <a:t>: to secure firmly.</a:t>
            </a:r>
          </a:p>
          <a:p>
            <a:pPr marL="0" indent="0">
              <a:buFontTx/>
              <a:buNone/>
            </a:pPr>
            <a:r>
              <a:rPr lang="en-US" b="1" dirty="0"/>
              <a:t>- façade</a:t>
            </a:r>
            <a:r>
              <a:rPr lang="en-US" dirty="0"/>
              <a:t>: the front of a building or place.</a:t>
            </a:r>
          </a:p>
          <a:p>
            <a:pPr marL="0" indent="0">
              <a:buFontTx/>
              <a:buNone/>
            </a:pPr>
            <a:r>
              <a:rPr lang="en-US" b="1" dirty="0"/>
              <a:t>-</a:t>
            </a:r>
            <a:r>
              <a:rPr lang="en-US" dirty="0"/>
              <a:t> </a:t>
            </a:r>
            <a:r>
              <a:rPr lang="en-US" b="1" dirty="0"/>
              <a:t>piercing</a:t>
            </a:r>
            <a:r>
              <a:rPr lang="en-US" dirty="0"/>
              <a:t>: (of a sound) high, loud, and unpleasant.</a:t>
            </a:r>
          </a:p>
          <a:p>
            <a:pPr marL="0" indent="0">
              <a:buFontTx/>
              <a:buNone/>
            </a:pPr>
            <a:r>
              <a:rPr lang="en-US" b="1" dirty="0"/>
              <a:t>- screech</a:t>
            </a:r>
            <a:r>
              <a:rPr lang="en-US" dirty="0"/>
              <a:t> (n): a long, loud, high noise that is unpleasant to hear.</a:t>
            </a:r>
          </a:p>
          <a:p>
            <a:pPr marL="0" indent="0">
              <a:buFontTx/>
              <a:buNone/>
            </a:pPr>
            <a:r>
              <a:rPr lang="en-US" dirty="0"/>
              <a:t>- </a:t>
            </a:r>
            <a:r>
              <a:rPr lang="en-US" b="1" dirty="0"/>
              <a:t>belly</a:t>
            </a:r>
            <a:r>
              <a:rPr lang="en-US" dirty="0"/>
              <a:t>: middle/inside part of some place.</a:t>
            </a:r>
          </a:p>
        </p:txBody>
      </p:sp>
      <p:sp>
        <p:nvSpPr>
          <p:cNvPr id="4" name="Slide Number Placeholder 3"/>
          <p:cNvSpPr>
            <a:spLocks noGrp="1"/>
          </p:cNvSpPr>
          <p:nvPr>
            <p:ph type="sldNum" sz="quarter" idx="5"/>
          </p:nvPr>
        </p:nvSpPr>
        <p:spPr/>
        <p:txBody>
          <a:bodyPr/>
          <a:lstStyle/>
          <a:p>
            <a:fld id="{5E479528-87EF-4D8F-8D8C-DB9CFB6E3D65}" type="slidenum">
              <a:rPr lang="en-US" smtClean="0"/>
              <a:t>3</a:t>
            </a:fld>
            <a:endParaRPr lang="en-US"/>
          </a:p>
        </p:txBody>
      </p:sp>
    </p:spTree>
    <p:extLst>
      <p:ext uri="{BB962C8B-B14F-4D97-AF65-F5344CB8AC3E}">
        <p14:creationId xmlns:p14="http://schemas.microsoft.com/office/powerpoint/2010/main" val="326081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10-12 min.</a:t>
            </a:r>
          </a:p>
          <a:p>
            <a:endParaRPr lang="en-US" dirty="0"/>
          </a:p>
          <a:p>
            <a:r>
              <a:rPr lang="en-US" b="1" dirty="0"/>
              <a:t>- Symptoms Amanita exhibits (4): dizziness (dizzy), short of breath, dry/parched throat, thirsty.</a:t>
            </a:r>
          </a:p>
          <a:p>
            <a:endParaRPr lang="en-US" dirty="0"/>
          </a:p>
          <a:p>
            <a:r>
              <a:rPr lang="en-US" dirty="0"/>
              <a:t>Definition:</a:t>
            </a:r>
          </a:p>
          <a:p>
            <a:r>
              <a:rPr lang="en-US" b="1" dirty="0"/>
              <a:t>symptom</a:t>
            </a:r>
            <a:r>
              <a:rPr lang="en-US" dirty="0"/>
              <a:t>: </a:t>
            </a:r>
            <a:r>
              <a:rPr lang="en-US" i="1" dirty="0"/>
              <a:t>A symptom of an illness is </a:t>
            </a:r>
            <a:r>
              <a:rPr lang="en-US" b="1" i="1" dirty="0"/>
              <a:t>something wrong with your body or mind </a:t>
            </a:r>
            <a:r>
              <a:rPr lang="en-US" i="1" dirty="0"/>
              <a:t>that is a sign of the illness</a:t>
            </a:r>
            <a:r>
              <a:rPr lang="en-US" dirty="0"/>
              <a:t>. – Collins </a:t>
            </a:r>
          </a:p>
          <a:p>
            <a:r>
              <a:rPr lang="en-US" dirty="0"/>
              <a:t>                  </a:t>
            </a:r>
            <a:r>
              <a:rPr lang="en-US" i="1" dirty="0"/>
              <a:t>An </a:t>
            </a:r>
            <a:r>
              <a:rPr lang="en-US" b="1" i="1" dirty="0"/>
              <a:t>indication</a:t>
            </a:r>
            <a:r>
              <a:rPr lang="en-US" i="1" dirty="0"/>
              <a:t> of a disorder or disease, especially a subjective one </a:t>
            </a:r>
            <a:r>
              <a:rPr lang="en-US" b="1" i="1" dirty="0"/>
              <a:t>such as pain, nausea, or weakness</a:t>
            </a:r>
            <a:r>
              <a:rPr lang="en-US" dirty="0"/>
              <a:t>. – American Heritage</a:t>
            </a:r>
          </a:p>
        </p:txBody>
      </p:sp>
      <p:sp>
        <p:nvSpPr>
          <p:cNvPr id="4" name="Slide Number Placeholder 3"/>
          <p:cNvSpPr>
            <a:spLocks noGrp="1"/>
          </p:cNvSpPr>
          <p:nvPr>
            <p:ph type="sldNum" sz="quarter" idx="5"/>
          </p:nvPr>
        </p:nvSpPr>
        <p:spPr/>
        <p:txBody>
          <a:bodyPr/>
          <a:lstStyle/>
          <a:p>
            <a:fld id="{5E479528-87EF-4D8F-8D8C-DB9CFB6E3D65}" type="slidenum">
              <a:rPr lang="en-US" smtClean="0"/>
              <a:t>4</a:t>
            </a:fld>
            <a:endParaRPr lang="en-US"/>
          </a:p>
        </p:txBody>
      </p:sp>
    </p:spTree>
    <p:extLst>
      <p:ext uri="{BB962C8B-B14F-4D97-AF65-F5344CB8AC3E}">
        <p14:creationId xmlns:p14="http://schemas.microsoft.com/office/powerpoint/2010/main" val="275708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5-7 min.</a:t>
            </a:r>
          </a:p>
          <a:p>
            <a:endParaRPr lang="en-US" dirty="0"/>
          </a:p>
          <a:p>
            <a:r>
              <a:rPr lang="en-US" b="1" dirty="0"/>
              <a:t>Examples</a:t>
            </a:r>
            <a:r>
              <a:rPr lang="en-US" dirty="0"/>
              <a:t>: black cat </a:t>
            </a:r>
            <a:r>
              <a:rPr lang="en-US" dirty="0">
                <a:sym typeface="Wingdings" panose="05000000000000000000" pitchFamily="2" charset="2"/>
              </a:rPr>
              <a:t> bad luck, 13 = unlucky, 8 = lucky (in China)</a:t>
            </a:r>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5</a:t>
            </a:fld>
            <a:endParaRPr lang="en-US"/>
          </a:p>
        </p:txBody>
      </p:sp>
    </p:spTree>
    <p:extLst>
      <p:ext uri="{BB962C8B-B14F-4D97-AF65-F5344CB8AC3E}">
        <p14:creationId xmlns:p14="http://schemas.microsoft.com/office/powerpoint/2010/main" val="347886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3-5 min.</a:t>
            </a:r>
          </a:p>
          <a:p>
            <a:endParaRPr lang="en-US" b="1" dirty="0"/>
          </a:p>
          <a:p>
            <a:endParaRPr lang="en-US" b="1" dirty="0"/>
          </a:p>
          <a:p>
            <a:r>
              <a:rPr lang="en-US" b="1" dirty="0"/>
              <a:t>SUGGESTED ANSWER: uncertainty, the unknown, darkness, dangers of society/strangers, our subconscious / lower-self</a:t>
            </a:r>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6</a:t>
            </a:fld>
            <a:endParaRPr lang="en-US"/>
          </a:p>
        </p:txBody>
      </p:sp>
    </p:spTree>
    <p:extLst>
      <p:ext uri="{BB962C8B-B14F-4D97-AF65-F5344CB8AC3E}">
        <p14:creationId xmlns:p14="http://schemas.microsoft.com/office/powerpoint/2010/main" val="887444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4-8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SUGGESTED ANSWER: a) </a:t>
            </a:r>
            <a:r>
              <a:rPr lang="en-US" b="1" dirty="0" err="1"/>
              <a:t>i</a:t>
            </a:r>
            <a:r>
              <a:rPr lang="en-US" b="1" dirty="0"/>
              <a:t>.) ballerina </a:t>
            </a:r>
            <a:r>
              <a:rPr lang="en-US" b="1" dirty="0">
                <a:sym typeface="Wingdings" panose="05000000000000000000" pitchFamily="2" charset="2"/>
              </a:rPr>
              <a:t> Amanita herself, the broken pieces </a:t>
            </a:r>
            <a:r>
              <a:rPr lang="en-US" b="0" dirty="0">
                <a:sym typeface="Wingdings" panose="05000000000000000000" pitchFamily="2" charset="2"/>
              </a:rPr>
              <a:t>can represent her</a:t>
            </a:r>
            <a:r>
              <a:rPr lang="en-US" b="1" dirty="0">
                <a:sym typeface="Wingdings" panose="05000000000000000000" pitchFamily="2" charset="2"/>
              </a:rPr>
              <a:t> broken self </a:t>
            </a:r>
            <a:r>
              <a:rPr lang="en-US" b="0" dirty="0">
                <a:sym typeface="Wingdings" panose="05000000000000000000" pitchFamily="2" charset="2"/>
              </a:rPr>
              <a:t>and</a:t>
            </a:r>
            <a:r>
              <a:rPr lang="en-US" b="1" dirty="0">
                <a:sym typeface="Wingdings" panose="05000000000000000000" pitchFamily="2" charset="2"/>
              </a:rPr>
              <a:t> her problems</a:t>
            </a:r>
            <a:r>
              <a:rPr lang="en-US" b="1" dirty="0"/>
              <a:t> </a:t>
            </a:r>
            <a:br>
              <a:rPr lang="en-US" b="1" dirty="0"/>
            </a:br>
            <a:r>
              <a:rPr lang="en-US" b="1" dirty="0"/>
              <a:t>                                           ii.) ballerina </a:t>
            </a:r>
            <a:r>
              <a:rPr lang="en-US" b="1" dirty="0">
                <a:sym typeface="Wingdings" panose="05000000000000000000" pitchFamily="2" charset="2"/>
              </a:rPr>
              <a:t></a:t>
            </a:r>
            <a:r>
              <a:rPr lang="en-US" b="1" dirty="0"/>
              <a:t> materialism, false ideals; </a:t>
            </a:r>
            <a:br>
              <a:rPr lang="en-US" b="1" dirty="0"/>
            </a:br>
            <a:r>
              <a:rPr lang="en-US" b="1" dirty="0"/>
              <a:t>                                       b) white swan </a:t>
            </a:r>
            <a:r>
              <a:rPr lang="en-US" b="1" dirty="0">
                <a:sym typeface="Wingdings" panose="05000000000000000000" pitchFamily="2" charset="2"/>
              </a:rPr>
              <a:t> purity, the indestructibility of nature</a:t>
            </a:r>
            <a:endParaRPr lang="en-US" b="1" dirty="0"/>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7</a:t>
            </a:fld>
            <a:endParaRPr lang="en-US"/>
          </a:p>
        </p:txBody>
      </p:sp>
    </p:spTree>
    <p:extLst>
      <p:ext uri="{BB962C8B-B14F-4D97-AF65-F5344CB8AC3E}">
        <p14:creationId xmlns:p14="http://schemas.microsoft.com/office/powerpoint/2010/main" val="226376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2-3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SUGGESTED ANSWER: consciousness, a guiding force, natural instinct, our ancestors</a:t>
            </a:r>
          </a:p>
          <a:p>
            <a:endParaRPr lang="en-US" dirty="0"/>
          </a:p>
        </p:txBody>
      </p:sp>
      <p:sp>
        <p:nvSpPr>
          <p:cNvPr id="4" name="Slide Number Placeholder 3"/>
          <p:cNvSpPr>
            <a:spLocks noGrp="1"/>
          </p:cNvSpPr>
          <p:nvPr>
            <p:ph type="sldNum" sz="quarter" idx="5"/>
          </p:nvPr>
        </p:nvSpPr>
        <p:spPr/>
        <p:txBody>
          <a:bodyPr/>
          <a:lstStyle/>
          <a:p>
            <a:fld id="{5E479528-87EF-4D8F-8D8C-DB9CFB6E3D65}" type="slidenum">
              <a:rPr lang="en-US" smtClean="0"/>
              <a:t>8</a:t>
            </a:fld>
            <a:endParaRPr lang="en-US"/>
          </a:p>
        </p:txBody>
      </p:sp>
    </p:spTree>
    <p:extLst>
      <p:ext uri="{BB962C8B-B14F-4D97-AF65-F5344CB8AC3E}">
        <p14:creationId xmlns:p14="http://schemas.microsoft.com/office/powerpoint/2010/main" val="2902912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2-3 min.</a:t>
            </a:r>
          </a:p>
          <a:p>
            <a:endParaRPr lang="en-US" dirty="0"/>
          </a:p>
          <a:p>
            <a:r>
              <a:rPr lang="en-US" b="1" dirty="0"/>
              <a:t>SUGGESTED ANSWER: a warning or alert, better pay attention</a:t>
            </a:r>
          </a:p>
        </p:txBody>
      </p:sp>
      <p:sp>
        <p:nvSpPr>
          <p:cNvPr id="4" name="Slide Number Placeholder 3"/>
          <p:cNvSpPr>
            <a:spLocks noGrp="1"/>
          </p:cNvSpPr>
          <p:nvPr>
            <p:ph type="sldNum" sz="quarter" idx="5"/>
          </p:nvPr>
        </p:nvSpPr>
        <p:spPr/>
        <p:txBody>
          <a:bodyPr/>
          <a:lstStyle/>
          <a:p>
            <a:fld id="{5E479528-87EF-4D8F-8D8C-DB9CFB6E3D65}" type="slidenum">
              <a:rPr lang="en-US" smtClean="0"/>
              <a:t>9</a:t>
            </a:fld>
            <a:endParaRPr lang="en-US"/>
          </a:p>
        </p:txBody>
      </p:sp>
    </p:spTree>
    <p:extLst>
      <p:ext uri="{BB962C8B-B14F-4D97-AF65-F5344CB8AC3E}">
        <p14:creationId xmlns:p14="http://schemas.microsoft.com/office/powerpoint/2010/main" val="728862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5-7 min.</a:t>
            </a:r>
          </a:p>
        </p:txBody>
      </p:sp>
      <p:sp>
        <p:nvSpPr>
          <p:cNvPr id="4" name="Slide Number Placeholder 3"/>
          <p:cNvSpPr>
            <a:spLocks noGrp="1"/>
          </p:cNvSpPr>
          <p:nvPr>
            <p:ph type="sldNum" sz="quarter" idx="5"/>
          </p:nvPr>
        </p:nvSpPr>
        <p:spPr/>
        <p:txBody>
          <a:bodyPr/>
          <a:lstStyle/>
          <a:p>
            <a:fld id="{5E479528-87EF-4D8F-8D8C-DB9CFB6E3D65}" type="slidenum">
              <a:rPr lang="en-US" smtClean="0"/>
              <a:t>10</a:t>
            </a:fld>
            <a:endParaRPr lang="en-US"/>
          </a:p>
        </p:txBody>
      </p:sp>
    </p:spTree>
    <p:extLst>
      <p:ext uri="{BB962C8B-B14F-4D97-AF65-F5344CB8AC3E}">
        <p14:creationId xmlns:p14="http://schemas.microsoft.com/office/powerpoint/2010/main" val="142279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EF3E-5250-4CA6-8C5C-074CBB9A1E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F0B4BE-F0E4-490E-A2C4-632A5AE7C9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84405E-B608-42A6-AA2E-3051F3A683E1}"/>
              </a:ext>
            </a:extLst>
          </p:cNvPr>
          <p:cNvSpPr>
            <a:spLocks noGrp="1"/>
          </p:cNvSpPr>
          <p:nvPr>
            <p:ph type="dt" sz="half" idx="10"/>
          </p:nvPr>
        </p:nvSpPr>
        <p:spPr/>
        <p:txBody>
          <a:bodyPr/>
          <a:lstStyle/>
          <a:p>
            <a:fld id="{A3881D74-0584-4E08-849A-984E4570D4AA}" type="datetimeFigureOut">
              <a:rPr lang="en-US" smtClean="0"/>
              <a:t>9/14/2020</a:t>
            </a:fld>
            <a:endParaRPr lang="en-US"/>
          </a:p>
        </p:txBody>
      </p:sp>
      <p:sp>
        <p:nvSpPr>
          <p:cNvPr id="5" name="Footer Placeholder 4">
            <a:extLst>
              <a:ext uri="{FF2B5EF4-FFF2-40B4-BE49-F238E27FC236}">
                <a16:creationId xmlns:a16="http://schemas.microsoft.com/office/drawing/2014/main" id="{E00F54F5-35AD-423D-9955-0944DD5AF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E24D8-26D5-4079-B743-C51777BCFAAF}"/>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424614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E-DF8F-47F5-81EA-0A6C58C43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1BE026-9841-4328-8D14-B71881A9E1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B43E-10B6-42A7-BCFD-C18BAE76300B}"/>
              </a:ext>
            </a:extLst>
          </p:cNvPr>
          <p:cNvSpPr>
            <a:spLocks noGrp="1"/>
          </p:cNvSpPr>
          <p:nvPr>
            <p:ph type="dt" sz="half" idx="10"/>
          </p:nvPr>
        </p:nvSpPr>
        <p:spPr/>
        <p:txBody>
          <a:bodyPr/>
          <a:lstStyle/>
          <a:p>
            <a:fld id="{A3881D74-0584-4E08-849A-984E4570D4AA}" type="datetimeFigureOut">
              <a:rPr lang="en-US" smtClean="0"/>
              <a:t>9/14/2020</a:t>
            </a:fld>
            <a:endParaRPr lang="en-US"/>
          </a:p>
        </p:txBody>
      </p:sp>
      <p:sp>
        <p:nvSpPr>
          <p:cNvPr id="5" name="Footer Placeholder 4">
            <a:extLst>
              <a:ext uri="{FF2B5EF4-FFF2-40B4-BE49-F238E27FC236}">
                <a16:creationId xmlns:a16="http://schemas.microsoft.com/office/drawing/2014/main" id="{1809E076-5BB5-40B2-AB42-138E05A3E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DDBED-5367-4CE0-B389-1A1D6B66BF4F}"/>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350578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D86EE-0A8A-4811-BD66-24C9E68460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5636E8-E772-4DFC-86FC-5466E4EE53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FDDF7-C94C-4ABB-8773-7D9972DA1722}"/>
              </a:ext>
            </a:extLst>
          </p:cNvPr>
          <p:cNvSpPr>
            <a:spLocks noGrp="1"/>
          </p:cNvSpPr>
          <p:nvPr>
            <p:ph type="dt" sz="half" idx="10"/>
          </p:nvPr>
        </p:nvSpPr>
        <p:spPr/>
        <p:txBody>
          <a:bodyPr/>
          <a:lstStyle/>
          <a:p>
            <a:fld id="{A3881D74-0584-4E08-849A-984E4570D4AA}" type="datetimeFigureOut">
              <a:rPr lang="en-US" smtClean="0"/>
              <a:t>9/14/2020</a:t>
            </a:fld>
            <a:endParaRPr lang="en-US"/>
          </a:p>
        </p:txBody>
      </p:sp>
      <p:sp>
        <p:nvSpPr>
          <p:cNvPr id="5" name="Footer Placeholder 4">
            <a:extLst>
              <a:ext uri="{FF2B5EF4-FFF2-40B4-BE49-F238E27FC236}">
                <a16:creationId xmlns:a16="http://schemas.microsoft.com/office/drawing/2014/main" id="{FCF4D730-A203-4366-A68B-572DA7EF3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5F08A-6A73-40E8-9D29-6C940D6818A5}"/>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45201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F526-D1AA-4CF1-90E7-4A68C7512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A885C-15E4-4F18-BA3D-DA94498168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96A9D-FEE3-4A41-8BDC-E777AED53161}"/>
              </a:ext>
            </a:extLst>
          </p:cNvPr>
          <p:cNvSpPr>
            <a:spLocks noGrp="1"/>
          </p:cNvSpPr>
          <p:nvPr>
            <p:ph type="dt" sz="half" idx="10"/>
          </p:nvPr>
        </p:nvSpPr>
        <p:spPr/>
        <p:txBody>
          <a:bodyPr/>
          <a:lstStyle/>
          <a:p>
            <a:fld id="{A3881D74-0584-4E08-849A-984E4570D4AA}" type="datetimeFigureOut">
              <a:rPr lang="en-US" smtClean="0"/>
              <a:t>9/14/2020</a:t>
            </a:fld>
            <a:endParaRPr lang="en-US"/>
          </a:p>
        </p:txBody>
      </p:sp>
      <p:sp>
        <p:nvSpPr>
          <p:cNvPr id="5" name="Footer Placeholder 4">
            <a:extLst>
              <a:ext uri="{FF2B5EF4-FFF2-40B4-BE49-F238E27FC236}">
                <a16:creationId xmlns:a16="http://schemas.microsoft.com/office/drawing/2014/main" id="{D8FC9FFE-C125-4ADB-A02E-EA733FCFE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C5233-ED1B-4B63-A9DF-ECC8DC3C130F}"/>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336727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0E67-5D2C-4855-AC3E-716119CC6E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760055-C71B-41B1-A50E-8DC797E871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7E981-A657-4D40-A398-9990640776C1}"/>
              </a:ext>
            </a:extLst>
          </p:cNvPr>
          <p:cNvSpPr>
            <a:spLocks noGrp="1"/>
          </p:cNvSpPr>
          <p:nvPr>
            <p:ph type="dt" sz="half" idx="10"/>
          </p:nvPr>
        </p:nvSpPr>
        <p:spPr/>
        <p:txBody>
          <a:bodyPr/>
          <a:lstStyle/>
          <a:p>
            <a:fld id="{A3881D74-0584-4E08-849A-984E4570D4AA}" type="datetimeFigureOut">
              <a:rPr lang="en-US" smtClean="0"/>
              <a:t>9/14/2020</a:t>
            </a:fld>
            <a:endParaRPr lang="en-US"/>
          </a:p>
        </p:txBody>
      </p:sp>
      <p:sp>
        <p:nvSpPr>
          <p:cNvPr id="5" name="Footer Placeholder 4">
            <a:extLst>
              <a:ext uri="{FF2B5EF4-FFF2-40B4-BE49-F238E27FC236}">
                <a16:creationId xmlns:a16="http://schemas.microsoft.com/office/drawing/2014/main" id="{B7E70D40-50E5-4795-B21B-8EC6209D6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CC499-CA9F-49C4-9459-A8D76E9F5AF4}"/>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89692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955E-A34C-463B-8FF6-A8087BC836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A6F2E2-A6D9-41C6-B825-A571A5D506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369CED-8036-4CE7-82C9-8516FD745E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3982C0-368A-4C71-AC27-9E98E79325ED}"/>
              </a:ext>
            </a:extLst>
          </p:cNvPr>
          <p:cNvSpPr>
            <a:spLocks noGrp="1"/>
          </p:cNvSpPr>
          <p:nvPr>
            <p:ph type="dt" sz="half" idx="10"/>
          </p:nvPr>
        </p:nvSpPr>
        <p:spPr/>
        <p:txBody>
          <a:bodyPr/>
          <a:lstStyle/>
          <a:p>
            <a:fld id="{A3881D74-0584-4E08-849A-984E4570D4AA}" type="datetimeFigureOut">
              <a:rPr lang="en-US" smtClean="0"/>
              <a:t>9/14/2020</a:t>
            </a:fld>
            <a:endParaRPr lang="en-US"/>
          </a:p>
        </p:txBody>
      </p:sp>
      <p:sp>
        <p:nvSpPr>
          <p:cNvPr id="6" name="Footer Placeholder 5">
            <a:extLst>
              <a:ext uri="{FF2B5EF4-FFF2-40B4-BE49-F238E27FC236}">
                <a16:creationId xmlns:a16="http://schemas.microsoft.com/office/drawing/2014/main" id="{BA7EB569-4B5A-4BD7-AE30-45C347220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0F6058-2490-4C07-8AEA-A9CA523072B4}"/>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161760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6FBE-830B-4AC6-97A7-DA69A8CFC6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EAD91D-D00B-46FC-9910-A6416D0E5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2DF07-FF6E-4222-8E60-4F217AA424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60E2CB-85D0-4151-9F50-BA0E5AF6F6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24B972-CD0A-4FCF-99B9-ABCA5D0911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7315DF-89C3-444B-B9DE-8F2C584F0007}"/>
              </a:ext>
            </a:extLst>
          </p:cNvPr>
          <p:cNvSpPr>
            <a:spLocks noGrp="1"/>
          </p:cNvSpPr>
          <p:nvPr>
            <p:ph type="dt" sz="half" idx="10"/>
          </p:nvPr>
        </p:nvSpPr>
        <p:spPr/>
        <p:txBody>
          <a:bodyPr/>
          <a:lstStyle/>
          <a:p>
            <a:fld id="{A3881D74-0584-4E08-849A-984E4570D4AA}" type="datetimeFigureOut">
              <a:rPr lang="en-US" smtClean="0"/>
              <a:t>9/14/2020</a:t>
            </a:fld>
            <a:endParaRPr lang="en-US"/>
          </a:p>
        </p:txBody>
      </p:sp>
      <p:sp>
        <p:nvSpPr>
          <p:cNvPr id="8" name="Footer Placeholder 7">
            <a:extLst>
              <a:ext uri="{FF2B5EF4-FFF2-40B4-BE49-F238E27FC236}">
                <a16:creationId xmlns:a16="http://schemas.microsoft.com/office/drawing/2014/main" id="{1F3ED5EB-EE02-4BC4-9C5B-CEB0D7860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2EF283-6182-49CB-B411-79BF42B0A0CA}"/>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99097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EF53-1FC9-4C20-9F31-1EEA5E54E7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C7919F-9722-4994-966A-E8F49740B74E}"/>
              </a:ext>
            </a:extLst>
          </p:cNvPr>
          <p:cNvSpPr>
            <a:spLocks noGrp="1"/>
          </p:cNvSpPr>
          <p:nvPr>
            <p:ph type="dt" sz="half" idx="10"/>
          </p:nvPr>
        </p:nvSpPr>
        <p:spPr/>
        <p:txBody>
          <a:bodyPr/>
          <a:lstStyle/>
          <a:p>
            <a:fld id="{A3881D74-0584-4E08-849A-984E4570D4AA}" type="datetimeFigureOut">
              <a:rPr lang="en-US" smtClean="0"/>
              <a:t>9/14/2020</a:t>
            </a:fld>
            <a:endParaRPr lang="en-US"/>
          </a:p>
        </p:txBody>
      </p:sp>
      <p:sp>
        <p:nvSpPr>
          <p:cNvPr id="4" name="Footer Placeholder 3">
            <a:extLst>
              <a:ext uri="{FF2B5EF4-FFF2-40B4-BE49-F238E27FC236}">
                <a16:creationId xmlns:a16="http://schemas.microsoft.com/office/drawing/2014/main" id="{5C0A726E-F689-4ADF-BCA1-0CB3565AF4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0206C5-FB0B-4DD3-A23F-A3DDD888D5F9}"/>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4567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BCC955-8FDD-4AB2-9942-ED926B28F39C}"/>
              </a:ext>
            </a:extLst>
          </p:cNvPr>
          <p:cNvSpPr>
            <a:spLocks noGrp="1"/>
          </p:cNvSpPr>
          <p:nvPr>
            <p:ph type="dt" sz="half" idx="10"/>
          </p:nvPr>
        </p:nvSpPr>
        <p:spPr/>
        <p:txBody>
          <a:bodyPr/>
          <a:lstStyle/>
          <a:p>
            <a:fld id="{A3881D74-0584-4E08-849A-984E4570D4AA}" type="datetimeFigureOut">
              <a:rPr lang="en-US" smtClean="0"/>
              <a:t>9/14/2020</a:t>
            </a:fld>
            <a:endParaRPr lang="en-US"/>
          </a:p>
        </p:txBody>
      </p:sp>
      <p:sp>
        <p:nvSpPr>
          <p:cNvPr id="3" name="Footer Placeholder 2">
            <a:extLst>
              <a:ext uri="{FF2B5EF4-FFF2-40B4-BE49-F238E27FC236}">
                <a16:creationId xmlns:a16="http://schemas.microsoft.com/office/drawing/2014/main" id="{A3224DBB-716C-4BC7-88A5-16B6648A8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0FAAD0-E471-4C36-9633-EAA30BD99BFC}"/>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174212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55C92-8EF3-49CD-BAD1-2E58721CB5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4B5898-E95F-427F-910A-8ECEA957E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D033E-40C8-4ACD-ACBC-6BA146D96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38B4C2-A5DB-47D6-A541-77EAE693E850}"/>
              </a:ext>
            </a:extLst>
          </p:cNvPr>
          <p:cNvSpPr>
            <a:spLocks noGrp="1"/>
          </p:cNvSpPr>
          <p:nvPr>
            <p:ph type="dt" sz="half" idx="10"/>
          </p:nvPr>
        </p:nvSpPr>
        <p:spPr/>
        <p:txBody>
          <a:bodyPr/>
          <a:lstStyle/>
          <a:p>
            <a:fld id="{A3881D74-0584-4E08-849A-984E4570D4AA}" type="datetimeFigureOut">
              <a:rPr lang="en-US" smtClean="0"/>
              <a:t>9/14/2020</a:t>
            </a:fld>
            <a:endParaRPr lang="en-US"/>
          </a:p>
        </p:txBody>
      </p:sp>
      <p:sp>
        <p:nvSpPr>
          <p:cNvPr id="6" name="Footer Placeholder 5">
            <a:extLst>
              <a:ext uri="{FF2B5EF4-FFF2-40B4-BE49-F238E27FC236}">
                <a16:creationId xmlns:a16="http://schemas.microsoft.com/office/drawing/2014/main" id="{BB5DFB5D-C0A9-47C8-84B9-7E4D49889A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86ADFD-F346-4EE5-B943-972A6344714C}"/>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358731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68F9-1819-4476-BB87-E17FEB91CD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2D5D47-FA20-4013-AAE4-8C3975CCE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A112B8-45D6-4A64-913B-FB9C53B19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AC89C-183E-4CC5-9923-43F9742E3355}"/>
              </a:ext>
            </a:extLst>
          </p:cNvPr>
          <p:cNvSpPr>
            <a:spLocks noGrp="1"/>
          </p:cNvSpPr>
          <p:nvPr>
            <p:ph type="dt" sz="half" idx="10"/>
          </p:nvPr>
        </p:nvSpPr>
        <p:spPr/>
        <p:txBody>
          <a:bodyPr/>
          <a:lstStyle/>
          <a:p>
            <a:fld id="{A3881D74-0584-4E08-849A-984E4570D4AA}" type="datetimeFigureOut">
              <a:rPr lang="en-US" smtClean="0"/>
              <a:t>9/14/2020</a:t>
            </a:fld>
            <a:endParaRPr lang="en-US"/>
          </a:p>
        </p:txBody>
      </p:sp>
      <p:sp>
        <p:nvSpPr>
          <p:cNvPr id="6" name="Footer Placeholder 5">
            <a:extLst>
              <a:ext uri="{FF2B5EF4-FFF2-40B4-BE49-F238E27FC236}">
                <a16:creationId xmlns:a16="http://schemas.microsoft.com/office/drawing/2014/main" id="{AFCF1663-33B7-46D5-B530-68C7D76E97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98827-05A7-48E5-AFAA-058FAEDFB2F0}"/>
              </a:ext>
            </a:extLst>
          </p:cNvPr>
          <p:cNvSpPr>
            <a:spLocks noGrp="1"/>
          </p:cNvSpPr>
          <p:nvPr>
            <p:ph type="sldNum" sz="quarter" idx="12"/>
          </p:nvPr>
        </p:nvSpPr>
        <p:spPr/>
        <p:txBody>
          <a:bodyPr/>
          <a:lstStyle/>
          <a:p>
            <a:fld id="{C7706777-3ACD-44AC-87B0-B88FD2FA59AD}" type="slidenum">
              <a:rPr lang="en-US" smtClean="0"/>
              <a:t>‹#›</a:t>
            </a:fld>
            <a:endParaRPr lang="en-US"/>
          </a:p>
        </p:txBody>
      </p:sp>
    </p:spTree>
    <p:extLst>
      <p:ext uri="{BB962C8B-B14F-4D97-AF65-F5344CB8AC3E}">
        <p14:creationId xmlns:p14="http://schemas.microsoft.com/office/powerpoint/2010/main" val="41422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45D63-ACE7-472F-8C82-D9FEA0625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A212AB-7790-4ACE-B8F2-F1101A629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28CFD-1B41-4220-9259-DE04E817CC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81D74-0584-4E08-849A-984E4570D4AA}" type="datetimeFigureOut">
              <a:rPr lang="en-US" smtClean="0"/>
              <a:t>9/14/2020</a:t>
            </a:fld>
            <a:endParaRPr lang="en-US"/>
          </a:p>
        </p:txBody>
      </p:sp>
      <p:sp>
        <p:nvSpPr>
          <p:cNvPr id="5" name="Footer Placeholder 4">
            <a:extLst>
              <a:ext uri="{FF2B5EF4-FFF2-40B4-BE49-F238E27FC236}">
                <a16:creationId xmlns:a16="http://schemas.microsoft.com/office/drawing/2014/main" id="{6D7D1A9D-2B7B-411A-A2D8-DACAB80BE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94C30-B122-46CF-8407-CA0559E342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06777-3ACD-44AC-87B0-B88FD2FA59AD}" type="slidenum">
              <a:rPr lang="en-US" smtClean="0"/>
              <a:t>‹#›</a:t>
            </a:fld>
            <a:endParaRPr lang="en-US"/>
          </a:p>
        </p:txBody>
      </p:sp>
    </p:spTree>
    <p:extLst>
      <p:ext uri="{BB962C8B-B14F-4D97-AF65-F5344CB8AC3E}">
        <p14:creationId xmlns:p14="http://schemas.microsoft.com/office/powerpoint/2010/main" val="104669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iberty-academy.org/"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short-story.net/read/12944/amanita/" TargetMode="External"/><Relationship Id="rId5" Type="http://schemas.openxmlformats.org/officeDocument/2006/relationships/hyperlink" Target="http://liberty-academy.org/teens-adults/amanita/amanita/Amanita-Dan_Fournier-First_Edition-2020-02-22.pdf"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amusingplanet.com/2016/04/actun-tunichil-muknal-cave-of-crystal.html" TargetMode="Externa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702904" y="5317435"/>
            <a:ext cx="9144000" cy="981194"/>
          </a:xfrm>
        </p:spPr>
        <p:txBody>
          <a:bodyPr>
            <a:normAutofit/>
          </a:bodyPr>
          <a:lstStyle/>
          <a:p>
            <a:r>
              <a:rPr lang="en-US" sz="4400" dirty="0">
                <a:solidFill>
                  <a:schemeClr val="bg1">
                    <a:lumMod val="95000"/>
                  </a:schemeClr>
                </a:solidFill>
              </a:rPr>
              <a:t>Chapter 4 – The Cave</a:t>
            </a:r>
          </a:p>
        </p:txBody>
      </p:sp>
      <p:pic>
        <p:nvPicPr>
          <p:cNvPr id="5" name="Picture 4">
            <a:extLst>
              <a:ext uri="{FF2B5EF4-FFF2-40B4-BE49-F238E27FC236}">
                <a16:creationId xmlns:a16="http://schemas.microsoft.com/office/drawing/2014/main" id="{D50F8EA5-8656-4A0D-8EEB-80B5976CD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731" y="920615"/>
            <a:ext cx="4174537" cy="3651385"/>
          </a:xfrm>
          <a:prstGeom prst="rect">
            <a:avLst/>
          </a:prstGeom>
        </p:spPr>
      </p:pic>
      <p:pic>
        <p:nvPicPr>
          <p:cNvPr id="4" name="Picture 3">
            <a:hlinkClick r:id="rId3"/>
            <a:extLst>
              <a:ext uri="{FF2B5EF4-FFF2-40B4-BE49-F238E27FC236}">
                <a16:creationId xmlns:a16="http://schemas.microsoft.com/office/drawing/2014/main" id="{7768B650-CB17-476F-BA43-C2D84BB1B8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158" y="102269"/>
            <a:ext cx="3251200" cy="2057400"/>
          </a:xfrm>
          <a:prstGeom prst="rect">
            <a:avLst/>
          </a:prstGeom>
        </p:spPr>
      </p:pic>
      <p:sp>
        <p:nvSpPr>
          <p:cNvPr id="6" name="TextBox 5">
            <a:extLst>
              <a:ext uri="{FF2B5EF4-FFF2-40B4-BE49-F238E27FC236}">
                <a16:creationId xmlns:a16="http://schemas.microsoft.com/office/drawing/2014/main" id="{4EC7E610-2E90-48F5-8D50-129C1A14B01B}"/>
              </a:ext>
            </a:extLst>
          </p:cNvPr>
          <p:cNvSpPr txBox="1"/>
          <p:nvPr/>
        </p:nvSpPr>
        <p:spPr>
          <a:xfrm>
            <a:off x="8418740" y="346139"/>
            <a:ext cx="3251199" cy="1569660"/>
          </a:xfrm>
          <a:prstGeom prst="rect">
            <a:avLst/>
          </a:prstGeom>
          <a:solidFill>
            <a:schemeClr val="tx1"/>
          </a:solidFill>
          <a:ln>
            <a:solidFill>
              <a:schemeClr val="bg1"/>
            </a:solidFill>
          </a:ln>
        </p:spPr>
        <p:txBody>
          <a:bodyPr wrap="square" rtlCol="0">
            <a:spAutoFit/>
          </a:bodyPr>
          <a:lstStyle/>
          <a:p>
            <a:pPr algn="ctr"/>
            <a:r>
              <a:rPr lang="en-US" sz="2400" dirty="0">
                <a:solidFill>
                  <a:schemeClr val="bg1"/>
                </a:solidFill>
                <a:hlinkClick r:id="rId5"/>
              </a:rPr>
              <a:t>Download the Amanita eBook</a:t>
            </a:r>
            <a:r>
              <a:rPr lang="en-US" sz="2400" dirty="0">
                <a:solidFill>
                  <a:schemeClr val="bg1"/>
                </a:solidFill>
              </a:rPr>
              <a:t> (PDF)</a:t>
            </a:r>
          </a:p>
          <a:p>
            <a:pPr algn="ctr"/>
            <a:endParaRPr lang="en-US" sz="2400" dirty="0">
              <a:solidFill>
                <a:schemeClr val="bg1"/>
              </a:solidFill>
            </a:endParaRPr>
          </a:p>
          <a:p>
            <a:pPr algn="ctr"/>
            <a:r>
              <a:rPr lang="en-US" sz="2400" dirty="0">
                <a:solidFill>
                  <a:schemeClr val="bg1"/>
                </a:solidFill>
              </a:rPr>
              <a:t>Or </a:t>
            </a:r>
            <a:r>
              <a:rPr lang="en-US" sz="2400" dirty="0">
                <a:solidFill>
                  <a:schemeClr val="bg1"/>
                </a:solidFill>
                <a:hlinkClick r:id="rId6"/>
              </a:rPr>
              <a:t>Read it Online</a:t>
            </a:r>
            <a:endParaRPr lang="en-US" sz="2400" dirty="0">
              <a:solidFill>
                <a:schemeClr val="bg1"/>
              </a:solidFill>
            </a:endParaRPr>
          </a:p>
        </p:txBody>
      </p:sp>
    </p:spTree>
    <p:extLst>
      <p:ext uri="{BB962C8B-B14F-4D97-AF65-F5344CB8AC3E}">
        <p14:creationId xmlns:p14="http://schemas.microsoft.com/office/powerpoint/2010/main" val="228007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4830182" y="919949"/>
            <a:ext cx="6699343" cy="3062377"/>
          </a:xfrm>
          <a:prstGeom prst="rect">
            <a:avLst/>
          </a:prstGeom>
          <a:noFill/>
        </p:spPr>
        <p:txBody>
          <a:bodyPr wrap="square" rtlCol="0">
            <a:spAutoFit/>
          </a:bodyPr>
          <a:lstStyle/>
          <a:p>
            <a:pPr>
              <a:spcBef>
                <a:spcPts val="300"/>
              </a:spcBef>
              <a:spcAft>
                <a:spcPts val="300"/>
              </a:spcAft>
            </a:pPr>
            <a:r>
              <a:rPr lang="en-US" sz="2800" dirty="0">
                <a:solidFill>
                  <a:schemeClr val="bg1"/>
                </a:solidFill>
              </a:rPr>
              <a:t>DISCUSSION QUESTIONS:</a:t>
            </a:r>
          </a:p>
          <a:p>
            <a:pPr marL="342900" indent="-342900">
              <a:spcBef>
                <a:spcPts val="300"/>
              </a:spcBef>
              <a:spcAft>
                <a:spcPts val="300"/>
              </a:spcAft>
              <a:buFont typeface="Arial" panose="020B0604020202020204" pitchFamily="34" charset="0"/>
              <a:buChar char="•"/>
            </a:pPr>
            <a:r>
              <a:rPr lang="en-US" sz="2800" dirty="0">
                <a:solidFill>
                  <a:schemeClr val="bg1"/>
                </a:solidFill>
              </a:rPr>
              <a:t>Have you ever been in a cave? Where?</a:t>
            </a:r>
          </a:p>
          <a:p>
            <a:pPr marL="342900" indent="-342900">
              <a:spcBef>
                <a:spcPts val="300"/>
              </a:spcBef>
              <a:spcAft>
                <a:spcPts val="300"/>
              </a:spcAft>
              <a:buFont typeface="Arial" panose="020B0604020202020204" pitchFamily="34" charset="0"/>
              <a:buChar char="•"/>
            </a:pPr>
            <a:r>
              <a:rPr lang="en-US" sz="2800" dirty="0">
                <a:solidFill>
                  <a:schemeClr val="bg1"/>
                </a:solidFill>
              </a:rPr>
              <a:t>How big and deep can they get?</a:t>
            </a:r>
          </a:p>
          <a:p>
            <a:pPr marL="342900" indent="-342900">
              <a:spcBef>
                <a:spcPts val="300"/>
              </a:spcBef>
              <a:spcAft>
                <a:spcPts val="300"/>
              </a:spcAft>
              <a:buFont typeface="Arial" panose="020B0604020202020204" pitchFamily="34" charset="0"/>
              <a:buChar char="•"/>
            </a:pPr>
            <a:r>
              <a:rPr lang="en-US" sz="2800" dirty="0">
                <a:solidFill>
                  <a:schemeClr val="bg1"/>
                </a:solidFill>
              </a:rPr>
              <a:t>Why are caves mysterious?</a:t>
            </a:r>
          </a:p>
          <a:p>
            <a:pPr marL="342900" indent="-342900">
              <a:spcBef>
                <a:spcPts val="300"/>
              </a:spcBef>
              <a:spcAft>
                <a:spcPts val="300"/>
              </a:spcAft>
              <a:buFont typeface="Arial" panose="020B0604020202020204" pitchFamily="34" charset="0"/>
              <a:buChar char="•"/>
            </a:pPr>
            <a:r>
              <a:rPr lang="en-US" sz="2800" dirty="0">
                <a:solidFill>
                  <a:schemeClr val="bg1"/>
                </a:solidFill>
              </a:rPr>
              <a:t>What can be found in caves?</a:t>
            </a:r>
          </a:p>
          <a:p>
            <a:pPr marL="342900" indent="-342900">
              <a:spcBef>
                <a:spcPts val="300"/>
              </a:spcBef>
              <a:spcAft>
                <a:spcPts val="300"/>
              </a:spcAft>
              <a:buFont typeface="Arial" panose="020B0604020202020204" pitchFamily="34" charset="0"/>
              <a:buChar char="•"/>
            </a:pPr>
            <a:r>
              <a:rPr lang="en-US" sz="2800" dirty="0">
                <a:solidFill>
                  <a:schemeClr val="bg1"/>
                </a:solidFill>
              </a:rPr>
              <a:t>Why can caves be scary?</a:t>
            </a:r>
            <a:endParaRPr lang="en-US" sz="2800" dirty="0">
              <a:solidFill>
                <a:schemeClr val="bg1">
                  <a:lumMod val="95000"/>
                </a:schemeClr>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2190750" y="150508"/>
            <a:ext cx="7810500" cy="769441"/>
          </a:xfrm>
          <a:prstGeom prst="rect">
            <a:avLst/>
          </a:prstGeom>
          <a:noFill/>
        </p:spPr>
        <p:txBody>
          <a:bodyPr wrap="square" rtlCol="0">
            <a:spAutoFit/>
          </a:bodyPr>
          <a:lstStyle/>
          <a:p>
            <a:pPr algn="ctr"/>
            <a:r>
              <a:rPr lang="en-US" sz="4400" b="1" dirty="0">
                <a:solidFill>
                  <a:srgbClr val="FF0000"/>
                </a:solidFill>
              </a:rPr>
              <a:t>Caves </a:t>
            </a:r>
            <a:endParaRPr lang="en-US" b="1" dirty="0">
              <a:solidFill>
                <a:srgbClr val="FF0000"/>
              </a:solidFill>
            </a:endParaRPr>
          </a:p>
        </p:txBody>
      </p:sp>
      <p:pic>
        <p:nvPicPr>
          <p:cNvPr id="15" name="Picture 14">
            <a:extLst>
              <a:ext uri="{FF2B5EF4-FFF2-40B4-BE49-F238E27FC236}">
                <a16:creationId xmlns:a16="http://schemas.microsoft.com/office/drawing/2014/main" id="{ECD9A9E8-F517-4112-8902-4CDAE6B4C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51" y="535228"/>
            <a:ext cx="4514850" cy="3267075"/>
          </a:xfrm>
          <a:prstGeom prst="rect">
            <a:avLst/>
          </a:prstGeom>
        </p:spPr>
      </p:pic>
      <p:pic>
        <p:nvPicPr>
          <p:cNvPr id="17" name="Picture 16">
            <a:extLst>
              <a:ext uri="{FF2B5EF4-FFF2-40B4-BE49-F238E27FC236}">
                <a16:creationId xmlns:a16="http://schemas.microsoft.com/office/drawing/2014/main" id="{A1A14E67-B85F-4F56-8F2C-A9CAF8918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7247" y="4085182"/>
            <a:ext cx="3625582" cy="2401757"/>
          </a:xfrm>
          <a:prstGeom prst="rect">
            <a:avLst/>
          </a:prstGeom>
        </p:spPr>
      </p:pic>
      <p:pic>
        <p:nvPicPr>
          <p:cNvPr id="21" name="Picture 20">
            <a:extLst>
              <a:ext uri="{FF2B5EF4-FFF2-40B4-BE49-F238E27FC236}">
                <a16:creationId xmlns:a16="http://schemas.microsoft.com/office/drawing/2014/main" id="{86CE6F82-4086-44FA-BE08-026B7A3A5C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52" y="4085182"/>
            <a:ext cx="4004096" cy="2255472"/>
          </a:xfrm>
          <a:prstGeom prst="rect">
            <a:avLst/>
          </a:prstGeom>
        </p:spPr>
      </p:pic>
      <p:pic>
        <p:nvPicPr>
          <p:cNvPr id="23" name="Picture 22">
            <a:extLst>
              <a:ext uri="{FF2B5EF4-FFF2-40B4-BE49-F238E27FC236}">
                <a16:creationId xmlns:a16="http://schemas.microsoft.com/office/drawing/2014/main" id="{B9E17070-BA85-49A4-BF5A-9A194A561C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4754" y="4085182"/>
            <a:ext cx="3992992" cy="2501938"/>
          </a:xfrm>
          <a:prstGeom prst="rect">
            <a:avLst/>
          </a:prstGeom>
        </p:spPr>
      </p:pic>
    </p:spTree>
    <p:extLst>
      <p:ext uri="{BB962C8B-B14F-4D97-AF65-F5344CB8AC3E}">
        <p14:creationId xmlns:p14="http://schemas.microsoft.com/office/powerpoint/2010/main" val="3502974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181907" y="1321524"/>
            <a:ext cx="7065241" cy="5478423"/>
          </a:xfrm>
          <a:prstGeom prst="rect">
            <a:avLst/>
          </a:prstGeom>
          <a:noFill/>
        </p:spPr>
        <p:txBody>
          <a:bodyPr wrap="square" rtlCol="0">
            <a:spAutoFit/>
          </a:bodyPr>
          <a:lstStyle/>
          <a:p>
            <a:pPr marL="342900" indent="-342900">
              <a:spcBef>
                <a:spcPts val="300"/>
              </a:spcBef>
              <a:spcAft>
                <a:spcPts val="300"/>
              </a:spcAft>
              <a:buFont typeface="Arial" panose="020B0604020202020204" pitchFamily="34" charset="0"/>
              <a:buChar char="•"/>
            </a:pPr>
            <a:r>
              <a:rPr lang="en-US" sz="2500" dirty="0">
                <a:solidFill>
                  <a:schemeClr val="bg1"/>
                </a:solidFill>
              </a:rPr>
              <a:t>There’s a cave called ‘</a:t>
            </a:r>
            <a:r>
              <a:rPr lang="en-US" sz="2500" dirty="0">
                <a:solidFill>
                  <a:srgbClr val="FFCC99"/>
                </a:solidFill>
              </a:rPr>
              <a:t>Actun Tunichil </a:t>
            </a:r>
            <a:r>
              <a:rPr lang="en-US" sz="2500" dirty="0" err="1">
                <a:solidFill>
                  <a:srgbClr val="FFCC99"/>
                </a:solidFill>
              </a:rPr>
              <a:t>Muknal</a:t>
            </a:r>
            <a:r>
              <a:rPr lang="en-US" sz="2500" dirty="0">
                <a:solidFill>
                  <a:schemeClr val="bg1"/>
                </a:solidFill>
              </a:rPr>
              <a:t>’, or </a:t>
            </a:r>
            <a:r>
              <a:rPr lang="en-US" sz="2500" dirty="0">
                <a:solidFill>
                  <a:srgbClr val="FFCC99"/>
                </a:solidFill>
              </a:rPr>
              <a:t>ATM</a:t>
            </a:r>
            <a:r>
              <a:rPr lang="en-US" sz="2500" dirty="0">
                <a:solidFill>
                  <a:schemeClr val="bg1"/>
                </a:solidFill>
              </a:rPr>
              <a:t> located in a small country called </a:t>
            </a:r>
            <a:r>
              <a:rPr lang="en-US" sz="2500" b="1" dirty="0">
                <a:solidFill>
                  <a:schemeClr val="bg1"/>
                </a:solidFill>
              </a:rPr>
              <a:t>Belize</a:t>
            </a:r>
            <a:r>
              <a:rPr lang="en-US" sz="2500" dirty="0">
                <a:solidFill>
                  <a:schemeClr val="bg1"/>
                </a:solidFill>
              </a:rPr>
              <a:t> in Central America.</a:t>
            </a:r>
          </a:p>
          <a:p>
            <a:pPr marL="342900" indent="-342900">
              <a:spcBef>
                <a:spcPts val="300"/>
              </a:spcBef>
              <a:spcAft>
                <a:spcPts val="300"/>
              </a:spcAft>
              <a:buFont typeface="Arial" panose="020B0604020202020204" pitchFamily="34" charset="0"/>
              <a:buChar char="•"/>
            </a:pPr>
            <a:r>
              <a:rPr lang="en-US" sz="2500" dirty="0">
                <a:solidFill>
                  <a:schemeClr val="bg1"/>
                </a:solidFill>
              </a:rPr>
              <a:t>It contains the </a:t>
            </a:r>
            <a:r>
              <a:rPr lang="en-US" sz="2500" b="1" dirty="0">
                <a:solidFill>
                  <a:schemeClr val="bg1"/>
                </a:solidFill>
              </a:rPr>
              <a:t>skeletons</a:t>
            </a:r>
            <a:r>
              <a:rPr lang="en-US" sz="2500" dirty="0">
                <a:solidFill>
                  <a:schemeClr val="bg1"/>
                </a:solidFill>
              </a:rPr>
              <a:t> of people have been killed over 1000 years ago during the height of </a:t>
            </a:r>
            <a:br>
              <a:rPr lang="en-US" sz="2500" dirty="0">
                <a:solidFill>
                  <a:schemeClr val="bg1"/>
                </a:solidFill>
              </a:rPr>
            </a:br>
            <a:r>
              <a:rPr lang="en-US" sz="2500" dirty="0">
                <a:solidFill>
                  <a:schemeClr val="bg1"/>
                </a:solidFill>
              </a:rPr>
              <a:t>the </a:t>
            </a:r>
            <a:r>
              <a:rPr lang="en-US" sz="2500" dirty="0">
                <a:solidFill>
                  <a:srgbClr val="FFCC99"/>
                </a:solidFill>
              </a:rPr>
              <a:t>Mayan</a:t>
            </a:r>
            <a:r>
              <a:rPr lang="en-US" sz="2500" dirty="0">
                <a:solidFill>
                  <a:schemeClr val="bg1"/>
                </a:solidFill>
              </a:rPr>
              <a:t> civilization period. </a:t>
            </a:r>
          </a:p>
          <a:p>
            <a:pPr marL="342900" indent="-342900">
              <a:spcBef>
                <a:spcPts val="300"/>
              </a:spcBef>
              <a:spcAft>
                <a:spcPts val="300"/>
              </a:spcAft>
              <a:buFont typeface="Arial" panose="020B0604020202020204" pitchFamily="34" charset="0"/>
              <a:buChar char="•"/>
            </a:pPr>
            <a:r>
              <a:rPr lang="en-US" sz="2500" dirty="0">
                <a:solidFill>
                  <a:schemeClr val="bg1">
                    <a:lumMod val="95000"/>
                  </a:schemeClr>
                </a:solidFill>
              </a:rPr>
              <a:t>One of these skeleton’s is of the ‘</a:t>
            </a:r>
            <a:r>
              <a:rPr lang="en-US" sz="2500" b="1" dirty="0">
                <a:solidFill>
                  <a:srgbClr val="FFCC99"/>
                </a:solidFill>
              </a:rPr>
              <a:t>Crystal Maiden</a:t>
            </a:r>
            <a:r>
              <a:rPr lang="en-US" sz="2500" dirty="0">
                <a:solidFill>
                  <a:schemeClr val="bg1">
                    <a:lumMod val="95000"/>
                  </a:schemeClr>
                </a:solidFill>
              </a:rPr>
              <a:t>’ who was about 18-20 years old.</a:t>
            </a:r>
          </a:p>
          <a:p>
            <a:pPr>
              <a:spcBef>
                <a:spcPts val="300"/>
              </a:spcBef>
              <a:spcAft>
                <a:spcPts val="300"/>
              </a:spcAft>
            </a:pPr>
            <a:r>
              <a:rPr lang="en-US" sz="2400" b="1" dirty="0">
                <a:solidFill>
                  <a:schemeClr val="bg1">
                    <a:lumMod val="95000"/>
                  </a:schemeClr>
                </a:solidFill>
              </a:rPr>
              <a:t>DISCUSSION QUESTIONS:</a:t>
            </a:r>
          </a:p>
          <a:p>
            <a:pPr marL="342900" indent="-342900">
              <a:spcBef>
                <a:spcPts val="300"/>
              </a:spcBef>
              <a:spcAft>
                <a:spcPts val="300"/>
              </a:spcAft>
              <a:buFont typeface="Arial" panose="020B0604020202020204" pitchFamily="34" charset="0"/>
              <a:buChar char="•"/>
            </a:pPr>
            <a:r>
              <a:rPr lang="en-US" sz="2400" dirty="0">
                <a:solidFill>
                  <a:schemeClr val="bg1">
                    <a:lumMod val="95000"/>
                  </a:schemeClr>
                </a:solidFill>
              </a:rPr>
              <a:t>What do you think happened to her? Who or what may have killed here and why?</a:t>
            </a:r>
          </a:p>
          <a:p>
            <a:pPr marL="342900" indent="-342900">
              <a:spcBef>
                <a:spcPts val="300"/>
              </a:spcBef>
              <a:spcAft>
                <a:spcPts val="300"/>
              </a:spcAft>
              <a:buFont typeface="Arial" panose="020B0604020202020204" pitchFamily="34" charset="0"/>
              <a:buChar char="•"/>
            </a:pPr>
            <a:r>
              <a:rPr lang="en-US" sz="2400" dirty="0">
                <a:solidFill>
                  <a:schemeClr val="bg1">
                    <a:lumMod val="95000"/>
                  </a:schemeClr>
                </a:solidFill>
              </a:rPr>
              <a:t>Why do you think those who found her in 19xx call her the ‘Crystal Maiden’?</a:t>
            </a:r>
          </a:p>
        </p:txBody>
      </p:sp>
      <p:sp>
        <p:nvSpPr>
          <p:cNvPr id="2" name="TextBox 1">
            <a:extLst>
              <a:ext uri="{FF2B5EF4-FFF2-40B4-BE49-F238E27FC236}">
                <a16:creationId xmlns:a16="http://schemas.microsoft.com/office/drawing/2014/main" id="{97EFB34F-4881-4CB3-98EC-578B68B607D8}"/>
              </a:ext>
            </a:extLst>
          </p:cNvPr>
          <p:cNvSpPr txBox="1"/>
          <p:nvPr/>
        </p:nvSpPr>
        <p:spPr>
          <a:xfrm>
            <a:off x="362174" y="0"/>
            <a:ext cx="11467652" cy="769441"/>
          </a:xfrm>
          <a:prstGeom prst="rect">
            <a:avLst/>
          </a:prstGeom>
          <a:noFill/>
        </p:spPr>
        <p:txBody>
          <a:bodyPr wrap="square" rtlCol="0">
            <a:spAutoFit/>
          </a:bodyPr>
          <a:lstStyle/>
          <a:p>
            <a:pPr algn="ctr"/>
            <a:r>
              <a:rPr lang="en-US" sz="4400" dirty="0">
                <a:solidFill>
                  <a:schemeClr val="bg1"/>
                </a:solidFill>
              </a:rPr>
              <a:t>Famous Caves – </a:t>
            </a:r>
            <a:r>
              <a:rPr lang="en-US" sz="4400" b="1" dirty="0">
                <a:solidFill>
                  <a:schemeClr val="bg1"/>
                </a:solidFill>
              </a:rPr>
              <a:t>ATM cave in Belize </a:t>
            </a:r>
            <a:endParaRPr lang="en-US" b="1" dirty="0">
              <a:solidFill>
                <a:schemeClr val="bg1"/>
              </a:solidFill>
            </a:endParaRPr>
          </a:p>
        </p:txBody>
      </p:sp>
      <p:sp>
        <p:nvSpPr>
          <p:cNvPr id="8" name="TextBox 7">
            <a:extLst>
              <a:ext uri="{FF2B5EF4-FFF2-40B4-BE49-F238E27FC236}">
                <a16:creationId xmlns:a16="http://schemas.microsoft.com/office/drawing/2014/main" id="{166D3A4C-F72F-4C03-8A7F-AD0128D77510}"/>
              </a:ext>
            </a:extLst>
          </p:cNvPr>
          <p:cNvSpPr txBox="1"/>
          <p:nvPr/>
        </p:nvSpPr>
        <p:spPr>
          <a:xfrm>
            <a:off x="2050900" y="654879"/>
            <a:ext cx="7810500" cy="707886"/>
          </a:xfrm>
          <a:prstGeom prst="rect">
            <a:avLst/>
          </a:prstGeom>
          <a:noFill/>
        </p:spPr>
        <p:txBody>
          <a:bodyPr wrap="square" rtlCol="0">
            <a:spAutoFit/>
          </a:bodyPr>
          <a:lstStyle/>
          <a:p>
            <a:pPr algn="ctr"/>
            <a:r>
              <a:rPr lang="en-US" sz="4000" b="1" dirty="0">
                <a:solidFill>
                  <a:srgbClr val="FFCC99"/>
                </a:solidFill>
              </a:rPr>
              <a:t>The Crystal Maiden</a:t>
            </a:r>
            <a:endParaRPr lang="en-US" sz="1600" b="1" dirty="0">
              <a:solidFill>
                <a:srgbClr val="FFCC99"/>
              </a:solidFill>
            </a:endParaRPr>
          </a:p>
        </p:txBody>
      </p:sp>
      <p:pic>
        <p:nvPicPr>
          <p:cNvPr id="5" name="Picture 4">
            <a:extLst>
              <a:ext uri="{FF2B5EF4-FFF2-40B4-BE49-F238E27FC236}">
                <a16:creationId xmlns:a16="http://schemas.microsoft.com/office/drawing/2014/main" id="{34476E87-D94F-413F-BDFB-B7EB9A58B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159" y="1613456"/>
            <a:ext cx="4915841" cy="4894560"/>
          </a:xfrm>
          <a:prstGeom prst="rect">
            <a:avLst/>
          </a:prstGeom>
        </p:spPr>
      </p:pic>
      <p:cxnSp>
        <p:nvCxnSpPr>
          <p:cNvPr id="7" name="Straight Arrow Connector 6">
            <a:extLst>
              <a:ext uri="{FF2B5EF4-FFF2-40B4-BE49-F238E27FC236}">
                <a16:creationId xmlns:a16="http://schemas.microsoft.com/office/drawing/2014/main" id="{CE75AA28-51D3-4B15-9FDC-8A9B573701D0}"/>
              </a:ext>
            </a:extLst>
          </p:cNvPr>
          <p:cNvCxnSpPr>
            <a:cxnSpLocks/>
          </p:cNvCxnSpPr>
          <p:nvPr/>
        </p:nvCxnSpPr>
        <p:spPr>
          <a:xfrm flipH="1">
            <a:off x="8616875" y="545928"/>
            <a:ext cx="2886635" cy="17292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71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0764FC-0660-40E6-85B8-E1A77154568C}"/>
              </a:ext>
            </a:extLst>
          </p:cNvPr>
          <p:cNvSpPr txBox="1"/>
          <p:nvPr/>
        </p:nvSpPr>
        <p:spPr>
          <a:xfrm>
            <a:off x="307124" y="943154"/>
            <a:ext cx="6375009" cy="1646605"/>
          </a:xfrm>
          <a:prstGeom prst="rect">
            <a:avLst/>
          </a:prstGeom>
          <a:noFill/>
        </p:spPr>
        <p:txBody>
          <a:bodyPr wrap="square" rtlCol="0">
            <a:spAutoFit/>
          </a:bodyPr>
          <a:lstStyle/>
          <a:p>
            <a:pPr>
              <a:spcBef>
                <a:spcPts val="300"/>
              </a:spcBef>
              <a:spcAft>
                <a:spcPts val="300"/>
              </a:spcAft>
            </a:pPr>
            <a:r>
              <a:rPr lang="en-US" sz="2400" b="1" dirty="0">
                <a:solidFill>
                  <a:srgbClr val="FF0000"/>
                </a:solidFill>
              </a:rPr>
              <a:t>VIDEOS</a:t>
            </a:r>
            <a:r>
              <a:rPr lang="en-US" sz="2400" b="1" dirty="0">
                <a:solidFill>
                  <a:schemeClr val="bg1">
                    <a:lumMod val="95000"/>
                  </a:schemeClr>
                </a:solidFill>
              </a:rPr>
              <a:t>:</a:t>
            </a:r>
          </a:p>
          <a:p>
            <a:pPr marL="342900" indent="-342900">
              <a:spcBef>
                <a:spcPts val="300"/>
              </a:spcBef>
              <a:spcAft>
                <a:spcPts val="300"/>
              </a:spcAft>
              <a:buFont typeface="Arial" panose="020B0604020202020204" pitchFamily="34" charset="0"/>
              <a:buChar char="•"/>
            </a:pPr>
            <a:r>
              <a:rPr lang="en-US" sz="2400" dirty="0">
                <a:solidFill>
                  <a:schemeClr val="bg1">
                    <a:lumMod val="95000"/>
                  </a:schemeClr>
                </a:solidFill>
              </a:rPr>
              <a:t>Let’s watch a few videos on the subject starting with one from </a:t>
            </a:r>
            <a:r>
              <a:rPr lang="en-US" sz="2400" i="1" dirty="0">
                <a:solidFill>
                  <a:schemeClr val="bg1">
                    <a:lumMod val="95000"/>
                  </a:schemeClr>
                </a:solidFill>
              </a:rPr>
              <a:t>National Geographic </a:t>
            </a:r>
            <a:r>
              <a:rPr lang="en-US" sz="2400" dirty="0">
                <a:solidFill>
                  <a:schemeClr val="bg1">
                    <a:lumMod val="95000"/>
                  </a:schemeClr>
                </a:solidFill>
              </a:rPr>
              <a:t>about the Ancient Maya.</a:t>
            </a:r>
          </a:p>
        </p:txBody>
      </p:sp>
      <p:sp>
        <p:nvSpPr>
          <p:cNvPr id="8" name="TextBox 7">
            <a:extLst>
              <a:ext uri="{FF2B5EF4-FFF2-40B4-BE49-F238E27FC236}">
                <a16:creationId xmlns:a16="http://schemas.microsoft.com/office/drawing/2014/main" id="{166D3A4C-F72F-4C03-8A7F-AD0128D77510}"/>
              </a:ext>
            </a:extLst>
          </p:cNvPr>
          <p:cNvSpPr txBox="1"/>
          <p:nvPr/>
        </p:nvSpPr>
        <p:spPr>
          <a:xfrm>
            <a:off x="307124" y="70995"/>
            <a:ext cx="6212154" cy="707886"/>
          </a:xfrm>
          <a:prstGeom prst="rect">
            <a:avLst/>
          </a:prstGeom>
          <a:noFill/>
        </p:spPr>
        <p:txBody>
          <a:bodyPr wrap="square" rtlCol="0">
            <a:spAutoFit/>
          </a:bodyPr>
          <a:lstStyle/>
          <a:p>
            <a:pPr algn="ctr"/>
            <a:r>
              <a:rPr lang="en-US" sz="4000" b="1" dirty="0">
                <a:solidFill>
                  <a:srgbClr val="FFCC99"/>
                </a:solidFill>
              </a:rPr>
              <a:t>The Crystal Maiden</a:t>
            </a:r>
            <a:endParaRPr lang="en-US" sz="1600" b="1" dirty="0">
              <a:solidFill>
                <a:srgbClr val="FFCC99"/>
              </a:solidFill>
            </a:endParaRPr>
          </a:p>
        </p:txBody>
      </p:sp>
      <p:sp>
        <p:nvSpPr>
          <p:cNvPr id="9" name="TextBox 8">
            <a:extLst>
              <a:ext uri="{FF2B5EF4-FFF2-40B4-BE49-F238E27FC236}">
                <a16:creationId xmlns:a16="http://schemas.microsoft.com/office/drawing/2014/main" id="{283D3DB3-F526-43F6-BA20-812134827EDC}"/>
              </a:ext>
            </a:extLst>
          </p:cNvPr>
          <p:cNvSpPr txBox="1"/>
          <p:nvPr/>
        </p:nvSpPr>
        <p:spPr>
          <a:xfrm>
            <a:off x="307124" y="2560081"/>
            <a:ext cx="5850902" cy="3354765"/>
          </a:xfrm>
          <a:prstGeom prst="rect">
            <a:avLst/>
          </a:prstGeom>
          <a:noFill/>
        </p:spPr>
        <p:txBody>
          <a:bodyPr wrap="square" rtlCol="0">
            <a:spAutoFit/>
          </a:bodyPr>
          <a:lstStyle/>
          <a:p>
            <a:pPr>
              <a:spcBef>
                <a:spcPts val="300"/>
              </a:spcBef>
              <a:spcAft>
                <a:spcPts val="300"/>
              </a:spcAft>
            </a:pPr>
            <a:r>
              <a:rPr lang="en-US" sz="2400" b="1" dirty="0">
                <a:solidFill>
                  <a:schemeClr val="bg1">
                    <a:lumMod val="95000"/>
                  </a:schemeClr>
                </a:solidFill>
              </a:rPr>
              <a:t>POST-VIEWING DISCUSSION:</a:t>
            </a:r>
          </a:p>
          <a:p>
            <a:pPr marL="342900" indent="-342900">
              <a:spcBef>
                <a:spcPts val="300"/>
              </a:spcBef>
              <a:spcAft>
                <a:spcPts val="300"/>
              </a:spcAft>
              <a:buFont typeface="Arial" panose="020B0604020202020204" pitchFamily="34" charset="0"/>
              <a:buChar char="•"/>
            </a:pPr>
            <a:r>
              <a:rPr lang="en-US" sz="2400" dirty="0">
                <a:solidFill>
                  <a:schemeClr val="bg1">
                    <a:lumMod val="95000"/>
                  </a:schemeClr>
                </a:solidFill>
              </a:rPr>
              <a:t>What did the Mayans believe </a:t>
            </a:r>
            <a:r>
              <a:rPr lang="en-US" sz="2400" b="1" dirty="0">
                <a:solidFill>
                  <a:schemeClr val="bg1">
                    <a:lumMod val="95000"/>
                  </a:schemeClr>
                </a:solidFill>
              </a:rPr>
              <a:t>caves</a:t>
            </a:r>
            <a:r>
              <a:rPr lang="en-US" sz="2400" dirty="0">
                <a:solidFill>
                  <a:schemeClr val="bg1">
                    <a:lumMod val="95000"/>
                  </a:schemeClr>
                </a:solidFill>
              </a:rPr>
              <a:t> to be?</a:t>
            </a:r>
          </a:p>
          <a:p>
            <a:pPr marL="342900" indent="-342900">
              <a:spcBef>
                <a:spcPts val="300"/>
              </a:spcBef>
              <a:spcAft>
                <a:spcPts val="300"/>
              </a:spcAft>
              <a:buFont typeface="Arial" panose="020B0604020202020204" pitchFamily="34" charset="0"/>
              <a:buChar char="•"/>
            </a:pPr>
            <a:r>
              <a:rPr lang="en-US" sz="2400" dirty="0">
                <a:solidFill>
                  <a:schemeClr val="bg1">
                    <a:lumMod val="95000"/>
                  </a:schemeClr>
                </a:solidFill>
              </a:rPr>
              <a:t>What happened to the </a:t>
            </a:r>
            <a:r>
              <a:rPr lang="en-US" sz="2400" b="1" dirty="0">
                <a:solidFill>
                  <a:schemeClr val="bg1">
                    <a:lumMod val="95000"/>
                  </a:schemeClr>
                </a:solidFill>
              </a:rPr>
              <a:t>Crystal Maiden</a:t>
            </a:r>
            <a:r>
              <a:rPr lang="en-US" sz="2400" dirty="0">
                <a:solidFill>
                  <a:schemeClr val="bg1">
                    <a:lumMod val="95000"/>
                  </a:schemeClr>
                </a:solidFill>
              </a:rPr>
              <a:t>? How did she die and why?</a:t>
            </a:r>
          </a:p>
          <a:p>
            <a:pPr marL="342900" indent="-342900">
              <a:spcBef>
                <a:spcPts val="300"/>
              </a:spcBef>
              <a:spcAft>
                <a:spcPts val="300"/>
              </a:spcAft>
              <a:buFont typeface="Arial" panose="020B0604020202020204" pitchFamily="34" charset="0"/>
              <a:buChar char="•"/>
            </a:pPr>
            <a:r>
              <a:rPr lang="en-US" sz="2400" dirty="0">
                <a:solidFill>
                  <a:schemeClr val="bg1">
                    <a:lumMod val="95000"/>
                  </a:schemeClr>
                </a:solidFill>
              </a:rPr>
              <a:t>What </a:t>
            </a:r>
            <a:r>
              <a:rPr lang="en-US" sz="2400" b="1" dirty="0">
                <a:solidFill>
                  <a:schemeClr val="bg1">
                    <a:lumMod val="95000"/>
                  </a:schemeClr>
                </a:solidFill>
              </a:rPr>
              <a:t>rituals</a:t>
            </a:r>
            <a:r>
              <a:rPr lang="en-US" sz="2400" dirty="0">
                <a:solidFill>
                  <a:schemeClr val="bg1">
                    <a:lumMod val="95000"/>
                  </a:schemeClr>
                </a:solidFill>
              </a:rPr>
              <a:t> did they do and why? What forms of sacrifices did they have?</a:t>
            </a:r>
          </a:p>
          <a:p>
            <a:pPr marL="342900" indent="-342900">
              <a:spcBef>
                <a:spcPts val="300"/>
              </a:spcBef>
              <a:spcAft>
                <a:spcPts val="300"/>
              </a:spcAft>
              <a:buFont typeface="Arial" panose="020B0604020202020204" pitchFamily="34" charset="0"/>
              <a:buChar char="•"/>
            </a:pPr>
            <a:r>
              <a:rPr lang="en-US" sz="2400" dirty="0">
                <a:solidFill>
                  <a:schemeClr val="bg1">
                    <a:lumMod val="95000"/>
                  </a:schemeClr>
                </a:solidFill>
              </a:rPr>
              <a:t>Why would the Mayans </a:t>
            </a:r>
            <a:r>
              <a:rPr lang="en-US" sz="2400" b="1" dirty="0">
                <a:solidFill>
                  <a:schemeClr val="bg1">
                    <a:lumMod val="95000"/>
                  </a:schemeClr>
                </a:solidFill>
              </a:rPr>
              <a:t>sacrifice</a:t>
            </a:r>
            <a:r>
              <a:rPr lang="en-US" sz="2400" dirty="0">
                <a:solidFill>
                  <a:schemeClr val="bg1">
                    <a:lumMod val="95000"/>
                  </a:schemeClr>
                </a:solidFill>
              </a:rPr>
              <a:t> their own people – especially the young?</a:t>
            </a:r>
          </a:p>
        </p:txBody>
      </p:sp>
      <p:pic>
        <p:nvPicPr>
          <p:cNvPr id="11" name="Picture 10">
            <a:extLst>
              <a:ext uri="{FF2B5EF4-FFF2-40B4-BE49-F238E27FC236}">
                <a16:creationId xmlns:a16="http://schemas.microsoft.com/office/drawing/2014/main" id="{D9978289-F75A-4DCD-83E7-D3DCF33FE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3714" y="3513484"/>
            <a:ext cx="4576185" cy="3050791"/>
          </a:xfrm>
          <a:prstGeom prst="rect">
            <a:avLst/>
          </a:prstGeom>
        </p:spPr>
      </p:pic>
      <p:pic>
        <p:nvPicPr>
          <p:cNvPr id="13" name="Picture 12">
            <a:extLst>
              <a:ext uri="{FF2B5EF4-FFF2-40B4-BE49-F238E27FC236}">
                <a16:creationId xmlns:a16="http://schemas.microsoft.com/office/drawing/2014/main" id="{D25FC7A3-0371-496D-8AA5-9A69F0BA76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700" y="36794"/>
            <a:ext cx="4482795" cy="2986662"/>
          </a:xfrm>
          <a:prstGeom prst="rect">
            <a:avLst/>
          </a:prstGeom>
        </p:spPr>
      </p:pic>
      <p:sp>
        <p:nvSpPr>
          <p:cNvPr id="14" name="TextBox 13">
            <a:extLst>
              <a:ext uri="{FF2B5EF4-FFF2-40B4-BE49-F238E27FC236}">
                <a16:creationId xmlns:a16="http://schemas.microsoft.com/office/drawing/2014/main" id="{089C7931-8A6A-4AC7-90D2-D3E017C361AA}"/>
              </a:ext>
            </a:extLst>
          </p:cNvPr>
          <p:cNvSpPr txBox="1"/>
          <p:nvPr/>
        </p:nvSpPr>
        <p:spPr>
          <a:xfrm>
            <a:off x="6891448" y="3023456"/>
            <a:ext cx="5140718" cy="646331"/>
          </a:xfrm>
          <a:prstGeom prst="rect">
            <a:avLst/>
          </a:prstGeom>
          <a:noFill/>
        </p:spPr>
        <p:txBody>
          <a:bodyPr wrap="square" rtlCol="0">
            <a:spAutoFit/>
          </a:bodyPr>
          <a:lstStyle/>
          <a:p>
            <a:r>
              <a:rPr lang="en-US" dirty="0">
                <a:solidFill>
                  <a:schemeClr val="bg1"/>
                </a:solidFill>
                <a:latin typeface="Arial Narrow" panose="020B0606020202030204" pitchFamily="34" charset="0"/>
              </a:rPr>
              <a:t>Entrance to the Actun Tunichil Mukual (ATM) cave in Belize</a:t>
            </a:r>
          </a:p>
          <a:p>
            <a:endParaRPr lang="en-US" dirty="0"/>
          </a:p>
        </p:txBody>
      </p:sp>
      <p:sp>
        <p:nvSpPr>
          <p:cNvPr id="15" name="TextBox 14">
            <a:extLst>
              <a:ext uri="{FF2B5EF4-FFF2-40B4-BE49-F238E27FC236}">
                <a16:creationId xmlns:a16="http://schemas.microsoft.com/office/drawing/2014/main" id="{38682DAA-9533-40CD-8A4C-B7AE92ADB630}"/>
              </a:ext>
            </a:extLst>
          </p:cNvPr>
          <p:cNvSpPr txBox="1"/>
          <p:nvPr/>
        </p:nvSpPr>
        <p:spPr>
          <a:xfrm>
            <a:off x="3381021" y="6241109"/>
            <a:ext cx="3792693" cy="646331"/>
          </a:xfrm>
          <a:prstGeom prst="rect">
            <a:avLst/>
          </a:prstGeom>
          <a:noFill/>
        </p:spPr>
        <p:txBody>
          <a:bodyPr wrap="square" rtlCol="0">
            <a:spAutoFit/>
          </a:bodyPr>
          <a:lstStyle/>
          <a:p>
            <a:pPr algn="r"/>
            <a:r>
              <a:rPr lang="en-US" dirty="0">
                <a:solidFill>
                  <a:schemeClr val="bg1"/>
                </a:solidFill>
                <a:latin typeface="Arial Narrow" panose="020B0606020202030204" pitchFamily="34" charset="0"/>
              </a:rPr>
              <a:t>Skeleton of the Crystal Maiden</a:t>
            </a:r>
          </a:p>
          <a:p>
            <a:endParaRPr lang="en-US" dirty="0"/>
          </a:p>
        </p:txBody>
      </p:sp>
      <p:sp>
        <p:nvSpPr>
          <p:cNvPr id="16" name="TextBox 15">
            <a:extLst>
              <a:ext uri="{FF2B5EF4-FFF2-40B4-BE49-F238E27FC236}">
                <a16:creationId xmlns:a16="http://schemas.microsoft.com/office/drawing/2014/main" id="{7E099F57-8895-4ADE-B631-310D86C2D0C1}"/>
              </a:ext>
            </a:extLst>
          </p:cNvPr>
          <p:cNvSpPr txBox="1"/>
          <p:nvPr/>
        </p:nvSpPr>
        <p:spPr>
          <a:xfrm>
            <a:off x="442101" y="6010276"/>
            <a:ext cx="3223260" cy="461665"/>
          </a:xfrm>
          <a:prstGeom prst="rect">
            <a:avLst/>
          </a:prstGeom>
          <a:noFill/>
        </p:spPr>
        <p:txBody>
          <a:bodyPr wrap="square" rtlCol="0">
            <a:spAutoFit/>
          </a:bodyPr>
          <a:lstStyle/>
          <a:p>
            <a:r>
              <a:rPr lang="en-US" sz="2400" dirty="0">
                <a:solidFill>
                  <a:srgbClr val="8CEB35"/>
                </a:solidFill>
                <a:hlinkClick r:id="rId5"/>
              </a:rPr>
              <a:t>Read more about…</a:t>
            </a:r>
            <a:endParaRPr lang="en-US" sz="1400" dirty="0">
              <a:solidFill>
                <a:srgbClr val="8CEB35"/>
              </a:solidFill>
            </a:endParaRPr>
          </a:p>
        </p:txBody>
      </p:sp>
    </p:spTree>
    <p:extLst>
      <p:ext uri="{BB962C8B-B14F-4D97-AF65-F5344CB8AC3E}">
        <p14:creationId xmlns:p14="http://schemas.microsoft.com/office/powerpoint/2010/main" val="179053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4 – The Cave</a:t>
            </a:r>
          </a:p>
        </p:txBody>
      </p:sp>
      <p:sp>
        <p:nvSpPr>
          <p:cNvPr id="2" name="TextBox 1">
            <a:extLst>
              <a:ext uri="{FF2B5EF4-FFF2-40B4-BE49-F238E27FC236}">
                <a16:creationId xmlns:a16="http://schemas.microsoft.com/office/drawing/2014/main" id="{83BBCA07-7B8B-44E6-A301-6CFA603ADED5}"/>
              </a:ext>
            </a:extLst>
          </p:cNvPr>
          <p:cNvSpPr txBox="1"/>
          <p:nvPr/>
        </p:nvSpPr>
        <p:spPr>
          <a:xfrm>
            <a:off x="599768" y="935667"/>
            <a:ext cx="10068232" cy="830997"/>
          </a:xfrm>
          <a:prstGeom prst="rect">
            <a:avLst/>
          </a:prstGeom>
          <a:noFill/>
        </p:spPr>
        <p:txBody>
          <a:bodyPr wrap="square" rtlCol="0">
            <a:spAutoFit/>
          </a:bodyPr>
          <a:lstStyle/>
          <a:p>
            <a:r>
              <a:rPr lang="en-US" sz="2400" dirty="0">
                <a:solidFill>
                  <a:schemeClr val="bg1">
                    <a:lumMod val="95000"/>
                  </a:schemeClr>
                </a:solidFill>
              </a:rPr>
              <a:t>Let’s begin by making sure we know the meaning of some important </a:t>
            </a:r>
            <a:r>
              <a:rPr lang="en-US" sz="2400" b="1" dirty="0">
                <a:solidFill>
                  <a:srgbClr val="FF0000"/>
                </a:solidFill>
              </a:rPr>
              <a:t>key words </a:t>
            </a:r>
            <a:r>
              <a:rPr lang="en-US" sz="2400" dirty="0">
                <a:solidFill>
                  <a:schemeClr val="bg1">
                    <a:lumMod val="95000"/>
                  </a:schemeClr>
                </a:solidFill>
              </a:rPr>
              <a:t>from the chapter.</a:t>
            </a:r>
          </a:p>
        </p:txBody>
      </p:sp>
      <p:sp>
        <p:nvSpPr>
          <p:cNvPr id="6" name="TextBox 5">
            <a:extLst>
              <a:ext uri="{FF2B5EF4-FFF2-40B4-BE49-F238E27FC236}">
                <a16:creationId xmlns:a16="http://schemas.microsoft.com/office/drawing/2014/main" id="{75F25B90-1023-47C0-B0A4-2F37B207283E}"/>
              </a:ext>
            </a:extLst>
          </p:cNvPr>
          <p:cNvSpPr txBox="1"/>
          <p:nvPr/>
        </p:nvSpPr>
        <p:spPr>
          <a:xfrm>
            <a:off x="686727" y="1766664"/>
            <a:ext cx="3036567" cy="2708434"/>
          </a:xfrm>
          <a:prstGeom prst="rect">
            <a:avLst/>
          </a:prstGeom>
          <a:noFill/>
        </p:spPr>
        <p:txBody>
          <a:bodyPr wrap="square" rtlCol="0">
            <a:spAutoFit/>
          </a:bodyPr>
          <a:lstStyle/>
          <a:p>
            <a:pPr lvl="1"/>
            <a:r>
              <a:rPr lang="en-US" sz="2600" u="sng" dirty="0">
                <a:solidFill>
                  <a:srgbClr val="FF0000"/>
                </a:solidFill>
              </a:rPr>
              <a:t>Page 9:</a:t>
            </a:r>
          </a:p>
          <a:p>
            <a:pPr marL="342900" indent="-342900">
              <a:buFont typeface="Arial" panose="020B0604020202020204" pitchFamily="34" charset="0"/>
              <a:buChar char="•"/>
            </a:pPr>
            <a:r>
              <a:rPr lang="en-US" sz="2400" dirty="0">
                <a:solidFill>
                  <a:schemeClr val="bg1">
                    <a:lumMod val="95000"/>
                  </a:schemeClr>
                </a:solidFill>
              </a:rPr>
              <a:t>scarce (adj.)</a:t>
            </a:r>
          </a:p>
          <a:p>
            <a:pPr marL="342900" indent="-342900">
              <a:buFont typeface="Arial" panose="020B0604020202020204" pitchFamily="34" charset="0"/>
              <a:buChar char="•"/>
            </a:pPr>
            <a:r>
              <a:rPr lang="en-US" sz="2400" dirty="0">
                <a:solidFill>
                  <a:schemeClr val="bg1">
                    <a:lumMod val="95000"/>
                  </a:schemeClr>
                </a:solidFill>
              </a:rPr>
              <a:t>illuminate (v)</a:t>
            </a:r>
          </a:p>
          <a:p>
            <a:pPr marL="342900" indent="-342900">
              <a:buFont typeface="Arial" panose="020B0604020202020204" pitchFamily="34" charset="0"/>
              <a:buChar char="•"/>
            </a:pPr>
            <a:r>
              <a:rPr lang="en-US" sz="2400" dirty="0">
                <a:solidFill>
                  <a:schemeClr val="bg1">
                    <a:lumMod val="95000"/>
                  </a:schemeClr>
                </a:solidFill>
              </a:rPr>
              <a:t>disoriented (adj.)</a:t>
            </a:r>
          </a:p>
          <a:p>
            <a:pPr marL="342900" indent="-342900">
              <a:buFont typeface="Arial" panose="020B0604020202020204" pitchFamily="34" charset="0"/>
              <a:buChar char="•"/>
            </a:pPr>
            <a:r>
              <a:rPr lang="en-US" sz="2400" dirty="0">
                <a:solidFill>
                  <a:schemeClr val="bg1">
                    <a:lumMod val="95000"/>
                  </a:schemeClr>
                </a:solidFill>
              </a:rPr>
              <a:t>pivot (v)</a:t>
            </a:r>
          </a:p>
          <a:p>
            <a:pPr marL="342900" indent="-342900">
              <a:buFont typeface="Arial" panose="020B0604020202020204" pitchFamily="34" charset="0"/>
              <a:buChar char="•"/>
            </a:pPr>
            <a:r>
              <a:rPr lang="en-US" sz="2400" dirty="0">
                <a:solidFill>
                  <a:schemeClr val="bg1">
                    <a:lumMod val="95000"/>
                  </a:schemeClr>
                </a:solidFill>
              </a:rPr>
              <a:t>strenuous (adj.)</a:t>
            </a:r>
          </a:p>
          <a:p>
            <a:endParaRPr lang="en-US" sz="2400" dirty="0">
              <a:solidFill>
                <a:schemeClr val="bg1">
                  <a:lumMod val="95000"/>
                </a:schemeClr>
              </a:solidFill>
            </a:endParaRPr>
          </a:p>
        </p:txBody>
      </p:sp>
      <p:sp>
        <p:nvSpPr>
          <p:cNvPr id="7" name="TextBox 6">
            <a:extLst>
              <a:ext uri="{FF2B5EF4-FFF2-40B4-BE49-F238E27FC236}">
                <a16:creationId xmlns:a16="http://schemas.microsoft.com/office/drawing/2014/main" id="{DDAC410D-10AE-44F5-8503-7AE56A8C8D7C}"/>
              </a:ext>
            </a:extLst>
          </p:cNvPr>
          <p:cNvSpPr txBox="1"/>
          <p:nvPr/>
        </p:nvSpPr>
        <p:spPr>
          <a:xfrm>
            <a:off x="6404113" y="1676331"/>
            <a:ext cx="3036567" cy="4555093"/>
          </a:xfrm>
          <a:prstGeom prst="rect">
            <a:avLst/>
          </a:prstGeom>
          <a:noFill/>
        </p:spPr>
        <p:txBody>
          <a:bodyPr wrap="square" rtlCol="0">
            <a:spAutoFit/>
          </a:bodyPr>
          <a:lstStyle/>
          <a:p>
            <a:pPr lvl="1"/>
            <a:r>
              <a:rPr lang="en-US" sz="2600" u="sng" dirty="0">
                <a:solidFill>
                  <a:srgbClr val="FF0000"/>
                </a:solidFill>
              </a:rPr>
              <a:t>Page 10:</a:t>
            </a:r>
          </a:p>
          <a:p>
            <a:pPr marL="342900" indent="-342900">
              <a:buFont typeface="Arial" panose="020B0604020202020204" pitchFamily="34" charset="0"/>
              <a:buChar char="•"/>
            </a:pPr>
            <a:r>
              <a:rPr lang="en-US" sz="2400" dirty="0">
                <a:solidFill>
                  <a:schemeClr val="bg1">
                    <a:lumMod val="95000"/>
                  </a:schemeClr>
                </a:solidFill>
              </a:rPr>
              <a:t>slumber (n)</a:t>
            </a:r>
          </a:p>
          <a:p>
            <a:pPr marL="342900" indent="-342900">
              <a:buFont typeface="Arial" panose="020B0604020202020204" pitchFamily="34" charset="0"/>
              <a:buChar char="•"/>
            </a:pPr>
            <a:r>
              <a:rPr lang="en-US" sz="2400" dirty="0">
                <a:solidFill>
                  <a:schemeClr val="bg1">
                    <a:lumMod val="95000"/>
                  </a:schemeClr>
                </a:solidFill>
              </a:rPr>
              <a:t>maiden (n)</a:t>
            </a:r>
          </a:p>
          <a:p>
            <a:pPr marL="342900" indent="-342900">
              <a:buFont typeface="Arial" panose="020B0604020202020204" pitchFamily="34" charset="0"/>
              <a:buChar char="•"/>
            </a:pPr>
            <a:r>
              <a:rPr lang="en-US" sz="2400" dirty="0">
                <a:solidFill>
                  <a:schemeClr val="bg1">
                    <a:lumMod val="95000"/>
                  </a:schemeClr>
                </a:solidFill>
              </a:rPr>
              <a:t>heighten (v)</a:t>
            </a:r>
          </a:p>
          <a:p>
            <a:pPr marL="342900" indent="-342900">
              <a:buFont typeface="Arial" panose="020B0604020202020204" pitchFamily="34" charset="0"/>
              <a:buChar char="•"/>
            </a:pPr>
            <a:r>
              <a:rPr lang="en-US" sz="2400" dirty="0">
                <a:solidFill>
                  <a:schemeClr val="bg1">
                    <a:lumMod val="95000"/>
                  </a:schemeClr>
                </a:solidFill>
              </a:rPr>
              <a:t>flicker (v)</a:t>
            </a:r>
          </a:p>
          <a:p>
            <a:pPr marL="342900" indent="-342900">
              <a:buFont typeface="Arial" panose="020B0604020202020204" pitchFamily="34" charset="0"/>
              <a:buChar char="•"/>
            </a:pPr>
            <a:r>
              <a:rPr lang="en-US" sz="2400" dirty="0">
                <a:solidFill>
                  <a:schemeClr val="bg1">
                    <a:lumMod val="95000"/>
                  </a:schemeClr>
                </a:solidFill>
              </a:rPr>
              <a:t>emanate (v)</a:t>
            </a:r>
          </a:p>
          <a:p>
            <a:pPr marL="342900" indent="-342900">
              <a:buFont typeface="Arial" panose="020B0604020202020204" pitchFamily="34" charset="0"/>
              <a:buChar char="•"/>
            </a:pPr>
            <a:r>
              <a:rPr lang="en-US" sz="2400" dirty="0">
                <a:solidFill>
                  <a:schemeClr val="bg1">
                    <a:lumMod val="95000"/>
                  </a:schemeClr>
                </a:solidFill>
              </a:rPr>
              <a:t>surmise (v)</a:t>
            </a:r>
          </a:p>
          <a:p>
            <a:pPr marL="342900" indent="-342900">
              <a:buFont typeface="Arial" panose="020B0604020202020204" pitchFamily="34" charset="0"/>
              <a:buChar char="•"/>
            </a:pPr>
            <a:r>
              <a:rPr lang="en-US" sz="2400" dirty="0">
                <a:solidFill>
                  <a:schemeClr val="bg1">
                    <a:lumMod val="95000"/>
                  </a:schemeClr>
                </a:solidFill>
              </a:rPr>
              <a:t>slither (v)</a:t>
            </a:r>
          </a:p>
          <a:p>
            <a:pPr marL="342900" indent="-342900">
              <a:buFont typeface="Arial" panose="020B0604020202020204" pitchFamily="34" charset="0"/>
              <a:buChar char="•"/>
            </a:pPr>
            <a:r>
              <a:rPr lang="en-US" sz="2400" dirty="0">
                <a:solidFill>
                  <a:schemeClr val="bg1">
                    <a:lumMod val="95000"/>
                  </a:schemeClr>
                </a:solidFill>
              </a:rPr>
              <a:t>induce (v)</a:t>
            </a:r>
          </a:p>
          <a:p>
            <a:pPr marL="342900" indent="-342900">
              <a:buFont typeface="Arial" panose="020B0604020202020204" pitchFamily="34" charset="0"/>
              <a:buChar char="•"/>
            </a:pPr>
            <a:r>
              <a:rPr lang="en-US" sz="2400" dirty="0">
                <a:solidFill>
                  <a:schemeClr val="bg1">
                    <a:lumMod val="95000"/>
                  </a:schemeClr>
                </a:solidFill>
              </a:rPr>
              <a:t>idle (adj.)</a:t>
            </a:r>
          </a:p>
          <a:p>
            <a:pPr marL="342900" indent="-342900">
              <a:buFont typeface="Arial" panose="020B0604020202020204" pitchFamily="34" charset="0"/>
              <a:buChar char="•"/>
            </a:pPr>
            <a:r>
              <a:rPr lang="en-US" sz="2400" dirty="0">
                <a:solidFill>
                  <a:schemeClr val="bg1">
                    <a:lumMod val="95000"/>
                  </a:schemeClr>
                </a:solidFill>
              </a:rPr>
              <a:t>provoke (v)</a:t>
            </a:r>
          </a:p>
          <a:p>
            <a:pPr marL="342900" indent="-342900">
              <a:buFont typeface="Arial" panose="020B0604020202020204" pitchFamily="34" charset="0"/>
              <a:buChar char="•"/>
            </a:pPr>
            <a:r>
              <a:rPr lang="en-US" sz="2400" dirty="0">
                <a:solidFill>
                  <a:schemeClr val="bg1">
                    <a:lumMod val="95000"/>
                  </a:schemeClr>
                </a:solidFill>
              </a:rPr>
              <a:t>ascent (n)</a:t>
            </a:r>
          </a:p>
        </p:txBody>
      </p:sp>
      <p:sp>
        <p:nvSpPr>
          <p:cNvPr id="9" name="TextBox 8">
            <a:extLst>
              <a:ext uri="{FF2B5EF4-FFF2-40B4-BE49-F238E27FC236}">
                <a16:creationId xmlns:a16="http://schemas.microsoft.com/office/drawing/2014/main" id="{AD9AFEEC-1FD9-4017-9710-D7ECAA066DA3}"/>
              </a:ext>
            </a:extLst>
          </p:cNvPr>
          <p:cNvSpPr txBox="1"/>
          <p:nvPr/>
        </p:nvSpPr>
        <p:spPr>
          <a:xfrm>
            <a:off x="9303026" y="1676331"/>
            <a:ext cx="2438064" cy="4185761"/>
          </a:xfrm>
          <a:prstGeom prst="rect">
            <a:avLst/>
          </a:prstGeom>
          <a:noFill/>
        </p:spPr>
        <p:txBody>
          <a:bodyPr wrap="square" rtlCol="0">
            <a:spAutoFit/>
          </a:bodyPr>
          <a:lstStyle/>
          <a:p>
            <a:pPr lvl="1"/>
            <a:r>
              <a:rPr lang="en-US" sz="2600" u="sng" dirty="0">
                <a:solidFill>
                  <a:srgbClr val="FF0000"/>
                </a:solidFill>
              </a:rPr>
              <a:t>Page 11:</a:t>
            </a:r>
          </a:p>
          <a:p>
            <a:pPr marL="342900" indent="-342900">
              <a:buFont typeface="Arial" panose="020B0604020202020204" pitchFamily="34" charset="0"/>
              <a:buChar char="•"/>
            </a:pPr>
            <a:r>
              <a:rPr lang="en-US" sz="2400" dirty="0">
                <a:solidFill>
                  <a:schemeClr val="bg1">
                    <a:lumMod val="95000"/>
                  </a:schemeClr>
                </a:solidFill>
              </a:rPr>
              <a:t>crow (n)</a:t>
            </a:r>
          </a:p>
          <a:p>
            <a:pPr marL="342900" indent="-342900">
              <a:buFont typeface="Arial" panose="020B0604020202020204" pitchFamily="34" charset="0"/>
              <a:buChar char="•"/>
            </a:pPr>
            <a:r>
              <a:rPr lang="en-US" sz="2400" dirty="0">
                <a:solidFill>
                  <a:schemeClr val="bg1">
                    <a:lumMod val="95000"/>
                  </a:schemeClr>
                </a:solidFill>
              </a:rPr>
              <a:t>caw (n)</a:t>
            </a:r>
          </a:p>
          <a:p>
            <a:pPr marL="342900" indent="-342900">
              <a:buFont typeface="Arial" panose="020B0604020202020204" pitchFamily="34" charset="0"/>
              <a:buChar char="•"/>
            </a:pPr>
            <a:r>
              <a:rPr lang="en-US" sz="2400" dirty="0">
                <a:solidFill>
                  <a:schemeClr val="bg1">
                    <a:lumMod val="95000"/>
                  </a:schemeClr>
                </a:solidFill>
              </a:rPr>
              <a:t>perch (v)</a:t>
            </a:r>
          </a:p>
          <a:p>
            <a:pPr marL="342900" indent="-342900">
              <a:buFont typeface="Arial" panose="020B0604020202020204" pitchFamily="34" charset="0"/>
              <a:buChar char="•"/>
            </a:pPr>
            <a:r>
              <a:rPr lang="en-US" sz="2400" dirty="0">
                <a:solidFill>
                  <a:schemeClr val="bg1">
                    <a:lumMod val="95000"/>
                  </a:schemeClr>
                </a:solidFill>
              </a:rPr>
              <a:t>porcelain (n)</a:t>
            </a:r>
          </a:p>
          <a:p>
            <a:pPr marL="342900" indent="-342900">
              <a:buFont typeface="Arial" panose="020B0604020202020204" pitchFamily="34" charset="0"/>
              <a:buChar char="•"/>
            </a:pPr>
            <a:r>
              <a:rPr lang="en-US" sz="2400" dirty="0">
                <a:solidFill>
                  <a:schemeClr val="bg1">
                    <a:lumMod val="95000"/>
                  </a:schemeClr>
                </a:solidFill>
              </a:rPr>
              <a:t>ballerina (n)</a:t>
            </a:r>
          </a:p>
          <a:p>
            <a:pPr marL="342900" indent="-342900">
              <a:buFont typeface="Arial" panose="020B0604020202020204" pitchFamily="34" charset="0"/>
              <a:buChar char="•"/>
            </a:pPr>
            <a:r>
              <a:rPr lang="en-US" sz="2400" dirty="0">
                <a:solidFill>
                  <a:schemeClr val="bg1">
                    <a:lumMod val="95000"/>
                  </a:schemeClr>
                </a:solidFill>
              </a:rPr>
              <a:t>strike (v)</a:t>
            </a:r>
          </a:p>
          <a:p>
            <a:pPr marL="342900" indent="-342900">
              <a:buFont typeface="Arial" panose="020B0604020202020204" pitchFamily="34" charset="0"/>
              <a:buChar char="•"/>
            </a:pPr>
            <a:r>
              <a:rPr lang="en-US" sz="2400" dirty="0">
                <a:solidFill>
                  <a:schemeClr val="bg1">
                    <a:lumMod val="95000"/>
                  </a:schemeClr>
                </a:solidFill>
              </a:rPr>
              <a:t>crank (n)</a:t>
            </a:r>
          </a:p>
          <a:p>
            <a:pPr marL="342900" indent="-342900">
              <a:buFont typeface="Arial" panose="020B0604020202020204" pitchFamily="34" charset="0"/>
              <a:buChar char="•"/>
            </a:pPr>
            <a:r>
              <a:rPr lang="en-US" sz="2400" dirty="0">
                <a:solidFill>
                  <a:schemeClr val="bg1">
                    <a:lumMod val="95000"/>
                  </a:schemeClr>
                </a:solidFill>
              </a:rPr>
              <a:t>flutter (v)</a:t>
            </a:r>
          </a:p>
          <a:p>
            <a:pPr marL="342900" indent="-342900">
              <a:buFont typeface="Arial" panose="020B0604020202020204" pitchFamily="34" charset="0"/>
              <a:buChar char="•"/>
            </a:pPr>
            <a:r>
              <a:rPr lang="en-US" sz="2400" dirty="0">
                <a:solidFill>
                  <a:schemeClr val="bg1">
                    <a:lumMod val="95000"/>
                  </a:schemeClr>
                </a:solidFill>
              </a:rPr>
              <a:t>perceive (v)</a:t>
            </a:r>
          </a:p>
          <a:p>
            <a:pPr marL="342900" indent="-342900">
              <a:buFont typeface="Arial" panose="020B0604020202020204" pitchFamily="34" charset="0"/>
              <a:buChar char="•"/>
            </a:pPr>
            <a:r>
              <a:rPr lang="en-US" sz="2400" dirty="0">
                <a:solidFill>
                  <a:schemeClr val="bg1">
                    <a:lumMod val="95000"/>
                  </a:schemeClr>
                </a:solidFill>
              </a:rPr>
              <a:t>horizon (n)</a:t>
            </a:r>
          </a:p>
        </p:txBody>
      </p:sp>
      <p:pic>
        <p:nvPicPr>
          <p:cNvPr id="8" name="Picture 7">
            <a:extLst>
              <a:ext uri="{FF2B5EF4-FFF2-40B4-BE49-F238E27FC236}">
                <a16:creationId xmlns:a16="http://schemas.microsoft.com/office/drawing/2014/main" id="{924EE7A2-0052-4AF5-AD74-1BEC5CB226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140890"/>
            <a:ext cx="4671391" cy="2627657"/>
          </a:xfrm>
          <a:prstGeom prst="rect">
            <a:avLst/>
          </a:prstGeom>
        </p:spPr>
      </p:pic>
      <p:pic>
        <p:nvPicPr>
          <p:cNvPr id="10" name="Picture 9">
            <a:extLst>
              <a:ext uri="{FF2B5EF4-FFF2-40B4-BE49-F238E27FC236}">
                <a16:creationId xmlns:a16="http://schemas.microsoft.com/office/drawing/2014/main" id="{2793DED1-0396-40A1-BF81-25BBD06A52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3294" y="1892181"/>
            <a:ext cx="2257424" cy="1804987"/>
          </a:xfrm>
          <a:prstGeom prst="rect">
            <a:avLst/>
          </a:prstGeom>
        </p:spPr>
      </p:pic>
    </p:spTree>
    <p:extLst>
      <p:ext uri="{BB962C8B-B14F-4D97-AF65-F5344CB8AC3E}">
        <p14:creationId xmlns:p14="http://schemas.microsoft.com/office/powerpoint/2010/main" val="121388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4 – The Cave</a:t>
            </a:r>
          </a:p>
        </p:txBody>
      </p:sp>
      <p:sp>
        <p:nvSpPr>
          <p:cNvPr id="2" name="TextBox 1">
            <a:extLst>
              <a:ext uri="{FF2B5EF4-FFF2-40B4-BE49-F238E27FC236}">
                <a16:creationId xmlns:a16="http://schemas.microsoft.com/office/drawing/2014/main" id="{83BBCA07-7B8B-44E6-A301-6CFA603ADED5}"/>
              </a:ext>
            </a:extLst>
          </p:cNvPr>
          <p:cNvSpPr txBox="1"/>
          <p:nvPr/>
        </p:nvSpPr>
        <p:spPr>
          <a:xfrm>
            <a:off x="599768" y="935667"/>
            <a:ext cx="10068232" cy="830997"/>
          </a:xfrm>
          <a:prstGeom prst="rect">
            <a:avLst/>
          </a:prstGeom>
          <a:noFill/>
        </p:spPr>
        <p:txBody>
          <a:bodyPr wrap="square" rtlCol="0">
            <a:spAutoFit/>
          </a:bodyPr>
          <a:lstStyle/>
          <a:p>
            <a:r>
              <a:rPr lang="en-US" sz="2400" dirty="0">
                <a:solidFill>
                  <a:schemeClr val="bg1">
                    <a:lumMod val="95000"/>
                  </a:schemeClr>
                </a:solidFill>
              </a:rPr>
              <a:t>Let’s begin by making sure we know the meaning of some important </a:t>
            </a:r>
            <a:r>
              <a:rPr lang="en-US" sz="2400" b="1" dirty="0">
                <a:solidFill>
                  <a:srgbClr val="FF0000"/>
                </a:solidFill>
              </a:rPr>
              <a:t>key words </a:t>
            </a:r>
            <a:r>
              <a:rPr lang="en-US" sz="2400" dirty="0">
                <a:solidFill>
                  <a:schemeClr val="bg1">
                    <a:lumMod val="95000"/>
                  </a:schemeClr>
                </a:solidFill>
              </a:rPr>
              <a:t>from the chapter.</a:t>
            </a:r>
          </a:p>
        </p:txBody>
      </p:sp>
      <p:sp>
        <p:nvSpPr>
          <p:cNvPr id="6" name="TextBox 5">
            <a:extLst>
              <a:ext uri="{FF2B5EF4-FFF2-40B4-BE49-F238E27FC236}">
                <a16:creationId xmlns:a16="http://schemas.microsoft.com/office/drawing/2014/main" id="{75F25B90-1023-47C0-B0A4-2F37B207283E}"/>
              </a:ext>
            </a:extLst>
          </p:cNvPr>
          <p:cNvSpPr txBox="1"/>
          <p:nvPr/>
        </p:nvSpPr>
        <p:spPr>
          <a:xfrm>
            <a:off x="686727" y="1766664"/>
            <a:ext cx="3036567" cy="4185761"/>
          </a:xfrm>
          <a:prstGeom prst="rect">
            <a:avLst/>
          </a:prstGeom>
          <a:noFill/>
        </p:spPr>
        <p:txBody>
          <a:bodyPr wrap="square" rtlCol="0">
            <a:spAutoFit/>
          </a:bodyPr>
          <a:lstStyle/>
          <a:p>
            <a:pPr lvl="1"/>
            <a:r>
              <a:rPr lang="en-US" sz="2600" u="sng" dirty="0">
                <a:solidFill>
                  <a:srgbClr val="FF0000"/>
                </a:solidFill>
              </a:rPr>
              <a:t>Page 12:</a:t>
            </a:r>
          </a:p>
          <a:p>
            <a:pPr marL="342900" indent="-342900">
              <a:buFont typeface="Arial" panose="020B0604020202020204" pitchFamily="34" charset="0"/>
              <a:buChar char="•"/>
            </a:pPr>
            <a:r>
              <a:rPr lang="en-US" sz="2400" dirty="0">
                <a:solidFill>
                  <a:schemeClr val="bg1">
                    <a:lumMod val="95000"/>
                  </a:schemeClr>
                </a:solidFill>
              </a:rPr>
              <a:t>mound (n)</a:t>
            </a:r>
          </a:p>
          <a:p>
            <a:pPr marL="342900" indent="-342900">
              <a:buFont typeface="Arial" panose="020B0604020202020204" pitchFamily="34" charset="0"/>
              <a:buChar char="•"/>
            </a:pPr>
            <a:r>
              <a:rPr lang="en-US" sz="2400" dirty="0">
                <a:solidFill>
                  <a:schemeClr val="bg1">
                    <a:lumMod val="95000"/>
                  </a:schemeClr>
                </a:solidFill>
              </a:rPr>
              <a:t>stroke of luck (exp.)</a:t>
            </a:r>
          </a:p>
          <a:p>
            <a:pPr marL="342900" indent="-342900">
              <a:buFont typeface="Arial" panose="020B0604020202020204" pitchFamily="34" charset="0"/>
              <a:buChar char="•"/>
            </a:pPr>
            <a:r>
              <a:rPr lang="en-US" sz="2400" dirty="0">
                <a:solidFill>
                  <a:schemeClr val="bg1">
                    <a:lumMod val="95000"/>
                  </a:schemeClr>
                </a:solidFill>
              </a:rPr>
              <a:t>emerge (v)</a:t>
            </a:r>
          </a:p>
          <a:p>
            <a:pPr marL="342900" indent="-342900">
              <a:buFont typeface="Arial" panose="020B0604020202020204" pitchFamily="34" charset="0"/>
              <a:buChar char="•"/>
            </a:pPr>
            <a:r>
              <a:rPr lang="en-US" sz="2400" dirty="0">
                <a:solidFill>
                  <a:schemeClr val="bg1">
                    <a:lumMod val="95000"/>
                  </a:schemeClr>
                </a:solidFill>
              </a:rPr>
              <a:t>discernible (adj.)</a:t>
            </a:r>
          </a:p>
          <a:p>
            <a:pPr marL="342900" indent="-342900">
              <a:buFont typeface="Arial" panose="020B0604020202020204" pitchFamily="34" charset="0"/>
              <a:buChar char="•"/>
            </a:pPr>
            <a:r>
              <a:rPr lang="en-US" sz="2400" dirty="0">
                <a:solidFill>
                  <a:schemeClr val="bg1">
                    <a:lumMod val="95000"/>
                  </a:schemeClr>
                </a:solidFill>
              </a:rPr>
              <a:t>ridge (n)</a:t>
            </a:r>
          </a:p>
          <a:p>
            <a:pPr marL="342900" indent="-342900">
              <a:buFont typeface="Arial" panose="020B0604020202020204" pitchFamily="34" charset="0"/>
              <a:buChar char="•"/>
            </a:pPr>
            <a:r>
              <a:rPr lang="en-US" sz="2400" dirty="0">
                <a:solidFill>
                  <a:schemeClr val="bg1">
                    <a:lumMod val="95000"/>
                  </a:schemeClr>
                </a:solidFill>
              </a:rPr>
              <a:t>descent (n)</a:t>
            </a:r>
          </a:p>
          <a:p>
            <a:pPr marL="342900" indent="-342900">
              <a:buFont typeface="Arial" panose="020B0604020202020204" pitchFamily="34" charset="0"/>
              <a:buChar char="•"/>
            </a:pPr>
            <a:r>
              <a:rPr lang="en-US" sz="2400" dirty="0">
                <a:solidFill>
                  <a:schemeClr val="bg1">
                    <a:lumMod val="95000"/>
                  </a:schemeClr>
                </a:solidFill>
              </a:rPr>
              <a:t>trot (v)</a:t>
            </a:r>
          </a:p>
          <a:p>
            <a:pPr marL="342900" indent="-342900">
              <a:buFont typeface="Arial" panose="020B0604020202020204" pitchFamily="34" charset="0"/>
              <a:buChar char="•"/>
            </a:pPr>
            <a:r>
              <a:rPr lang="en-US" sz="2400" dirty="0">
                <a:solidFill>
                  <a:schemeClr val="bg1">
                    <a:lumMod val="95000"/>
                  </a:schemeClr>
                </a:solidFill>
              </a:rPr>
              <a:t>fortunate (adj.)</a:t>
            </a:r>
          </a:p>
          <a:p>
            <a:pPr marL="342900" indent="-342900">
              <a:buFont typeface="Arial" panose="020B0604020202020204" pitchFamily="34" charset="0"/>
              <a:buChar char="•"/>
            </a:pPr>
            <a:r>
              <a:rPr lang="en-US" sz="2400" dirty="0">
                <a:solidFill>
                  <a:schemeClr val="bg1">
                    <a:lumMod val="95000"/>
                  </a:schemeClr>
                </a:solidFill>
              </a:rPr>
              <a:t>lingering (adj.)</a:t>
            </a:r>
          </a:p>
          <a:p>
            <a:endParaRPr lang="en-US" sz="2400" dirty="0">
              <a:solidFill>
                <a:schemeClr val="bg1">
                  <a:lumMod val="95000"/>
                </a:schemeClr>
              </a:solidFill>
            </a:endParaRPr>
          </a:p>
        </p:txBody>
      </p:sp>
      <p:sp>
        <p:nvSpPr>
          <p:cNvPr id="7" name="TextBox 6">
            <a:extLst>
              <a:ext uri="{FF2B5EF4-FFF2-40B4-BE49-F238E27FC236}">
                <a16:creationId xmlns:a16="http://schemas.microsoft.com/office/drawing/2014/main" id="{DDAC410D-10AE-44F5-8503-7AE56A8C8D7C}"/>
              </a:ext>
            </a:extLst>
          </p:cNvPr>
          <p:cNvSpPr txBox="1"/>
          <p:nvPr/>
        </p:nvSpPr>
        <p:spPr>
          <a:xfrm>
            <a:off x="3951550" y="1408947"/>
            <a:ext cx="3036567" cy="3077766"/>
          </a:xfrm>
          <a:prstGeom prst="rect">
            <a:avLst/>
          </a:prstGeom>
          <a:noFill/>
        </p:spPr>
        <p:txBody>
          <a:bodyPr wrap="square" rtlCol="0">
            <a:spAutoFit/>
          </a:bodyPr>
          <a:lstStyle/>
          <a:p>
            <a:pPr lvl="1"/>
            <a:r>
              <a:rPr lang="en-US" sz="2600" u="sng" dirty="0">
                <a:solidFill>
                  <a:srgbClr val="FF0000"/>
                </a:solidFill>
              </a:rPr>
              <a:t>Page 12 (cont’d):</a:t>
            </a:r>
          </a:p>
          <a:p>
            <a:pPr marL="342900" indent="-342900">
              <a:buFont typeface="Arial" panose="020B0604020202020204" pitchFamily="34" charset="0"/>
              <a:buChar char="•"/>
            </a:pPr>
            <a:r>
              <a:rPr lang="en-US" sz="2400" dirty="0">
                <a:solidFill>
                  <a:schemeClr val="bg1">
                    <a:lumMod val="95000"/>
                  </a:schemeClr>
                </a:solidFill>
              </a:rPr>
              <a:t>perilous (adj.)</a:t>
            </a:r>
          </a:p>
          <a:p>
            <a:pPr marL="342900" indent="-342900">
              <a:buFont typeface="Arial" panose="020B0604020202020204" pitchFamily="34" charset="0"/>
              <a:buChar char="•"/>
            </a:pPr>
            <a:r>
              <a:rPr lang="en-US" sz="2400" dirty="0">
                <a:solidFill>
                  <a:schemeClr val="bg1">
                    <a:lumMod val="95000"/>
                  </a:schemeClr>
                </a:solidFill>
              </a:rPr>
              <a:t>crow (n)</a:t>
            </a:r>
          </a:p>
          <a:p>
            <a:pPr marL="342900" indent="-342900">
              <a:buFont typeface="Arial" panose="020B0604020202020204" pitchFamily="34" charset="0"/>
              <a:buChar char="•"/>
            </a:pPr>
            <a:r>
              <a:rPr lang="en-US" sz="2400" dirty="0">
                <a:solidFill>
                  <a:schemeClr val="bg1">
                    <a:lumMod val="95000"/>
                  </a:schemeClr>
                </a:solidFill>
              </a:rPr>
              <a:t>drift (v)</a:t>
            </a:r>
          </a:p>
          <a:p>
            <a:pPr marL="342900" indent="-342900">
              <a:buFont typeface="Arial" panose="020B0604020202020204" pitchFamily="34" charset="0"/>
              <a:buChar char="•"/>
            </a:pPr>
            <a:r>
              <a:rPr lang="en-US" sz="2400" dirty="0">
                <a:solidFill>
                  <a:schemeClr val="bg1">
                    <a:lumMod val="95000"/>
                  </a:schemeClr>
                </a:solidFill>
              </a:rPr>
              <a:t>hint (n)</a:t>
            </a:r>
          </a:p>
          <a:p>
            <a:pPr marL="342900" indent="-342900">
              <a:buFont typeface="Arial" panose="020B0604020202020204" pitchFamily="34" charset="0"/>
              <a:buChar char="•"/>
            </a:pPr>
            <a:r>
              <a:rPr lang="en-US" sz="2400" dirty="0">
                <a:solidFill>
                  <a:schemeClr val="bg1">
                    <a:lumMod val="95000"/>
                  </a:schemeClr>
                </a:solidFill>
              </a:rPr>
              <a:t>speculate (v)</a:t>
            </a:r>
          </a:p>
          <a:p>
            <a:pPr marL="342900" indent="-342900">
              <a:buFont typeface="Arial" panose="020B0604020202020204" pitchFamily="34" charset="0"/>
              <a:buChar char="•"/>
            </a:pPr>
            <a:r>
              <a:rPr lang="en-US" sz="2400" dirty="0">
                <a:solidFill>
                  <a:schemeClr val="bg1">
                    <a:lumMod val="95000"/>
                  </a:schemeClr>
                </a:solidFill>
              </a:rPr>
              <a:t>retort (v)</a:t>
            </a:r>
          </a:p>
          <a:p>
            <a:pPr marL="342900" indent="-342900">
              <a:buFont typeface="Arial" panose="020B0604020202020204" pitchFamily="34" charset="0"/>
              <a:buChar char="•"/>
            </a:pPr>
            <a:r>
              <a:rPr lang="en-US" sz="2400" dirty="0">
                <a:solidFill>
                  <a:schemeClr val="bg1">
                    <a:lumMod val="95000"/>
                  </a:schemeClr>
                </a:solidFill>
              </a:rPr>
              <a:t>opt (v)</a:t>
            </a:r>
          </a:p>
        </p:txBody>
      </p:sp>
      <p:sp>
        <p:nvSpPr>
          <p:cNvPr id="9" name="TextBox 8">
            <a:extLst>
              <a:ext uri="{FF2B5EF4-FFF2-40B4-BE49-F238E27FC236}">
                <a16:creationId xmlns:a16="http://schemas.microsoft.com/office/drawing/2014/main" id="{AD9AFEEC-1FD9-4017-9710-D7ECAA066DA3}"/>
              </a:ext>
            </a:extLst>
          </p:cNvPr>
          <p:cNvSpPr txBox="1"/>
          <p:nvPr/>
        </p:nvSpPr>
        <p:spPr>
          <a:xfrm>
            <a:off x="9418773" y="1408947"/>
            <a:ext cx="3036567" cy="4924425"/>
          </a:xfrm>
          <a:prstGeom prst="rect">
            <a:avLst/>
          </a:prstGeom>
          <a:noFill/>
        </p:spPr>
        <p:txBody>
          <a:bodyPr wrap="square" rtlCol="0">
            <a:spAutoFit/>
          </a:bodyPr>
          <a:lstStyle/>
          <a:p>
            <a:pPr lvl="1"/>
            <a:r>
              <a:rPr lang="en-US" sz="2600" u="sng" dirty="0">
                <a:solidFill>
                  <a:srgbClr val="FF0000"/>
                </a:solidFill>
              </a:rPr>
              <a:t>Page 13:</a:t>
            </a:r>
          </a:p>
          <a:p>
            <a:pPr marL="342900" indent="-342900">
              <a:buFont typeface="Arial" panose="020B0604020202020204" pitchFamily="34" charset="0"/>
              <a:buChar char="•"/>
            </a:pPr>
            <a:r>
              <a:rPr lang="en-US" sz="2400" dirty="0">
                <a:solidFill>
                  <a:schemeClr val="bg1">
                    <a:lumMod val="95000"/>
                  </a:schemeClr>
                </a:solidFill>
              </a:rPr>
              <a:t>boulder (n)</a:t>
            </a:r>
          </a:p>
          <a:p>
            <a:pPr marL="342900" indent="-342900">
              <a:buFont typeface="Arial" panose="020B0604020202020204" pitchFamily="34" charset="0"/>
              <a:buChar char="•"/>
            </a:pPr>
            <a:r>
              <a:rPr lang="en-US" sz="2400" dirty="0">
                <a:solidFill>
                  <a:schemeClr val="bg1">
                    <a:lumMod val="95000"/>
                  </a:schemeClr>
                </a:solidFill>
              </a:rPr>
              <a:t>wound (v)</a:t>
            </a:r>
          </a:p>
          <a:p>
            <a:pPr marL="342900" indent="-342900">
              <a:buFont typeface="Arial" panose="020B0604020202020204" pitchFamily="34" charset="0"/>
              <a:buChar char="•"/>
            </a:pPr>
            <a:r>
              <a:rPr lang="en-US" sz="2400" dirty="0">
                <a:solidFill>
                  <a:schemeClr val="bg1">
                    <a:lumMod val="95000"/>
                  </a:schemeClr>
                </a:solidFill>
              </a:rPr>
              <a:t>sting (v)</a:t>
            </a:r>
          </a:p>
          <a:p>
            <a:pPr marL="342900" indent="-342900">
              <a:buFont typeface="Arial" panose="020B0604020202020204" pitchFamily="34" charset="0"/>
              <a:buChar char="•"/>
            </a:pPr>
            <a:r>
              <a:rPr lang="en-US" sz="2400" dirty="0">
                <a:solidFill>
                  <a:schemeClr val="bg1">
                    <a:lumMod val="95000"/>
                  </a:schemeClr>
                </a:solidFill>
              </a:rPr>
              <a:t>deduce (v)</a:t>
            </a:r>
          </a:p>
          <a:p>
            <a:pPr marL="342900" indent="-342900">
              <a:buFont typeface="Arial" panose="020B0604020202020204" pitchFamily="34" charset="0"/>
              <a:buChar char="•"/>
            </a:pPr>
            <a:r>
              <a:rPr lang="en-US" sz="2400" dirty="0">
                <a:solidFill>
                  <a:schemeClr val="bg1">
                    <a:lumMod val="95000"/>
                  </a:schemeClr>
                </a:solidFill>
              </a:rPr>
              <a:t>parched (adj.)</a:t>
            </a:r>
          </a:p>
          <a:p>
            <a:pPr marL="342900" indent="-342900">
              <a:buFont typeface="Arial" panose="020B0604020202020204" pitchFamily="34" charset="0"/>
              <a:buChar char="•"/>
            </a:pPr>
            <a:r>
              <a:rPr lang="en-US" sz="2400" dirty="0">
                <a:solidFill>
                  <a:schemeClr val="bg1">
                    <a:lumMod val="95000"/>
                  </a:schemeClr>
                </a:solidFill>
              </a:rPr>
              <a:t>suitably (adv.)</a:t>
            </a:r>
          </a:p>
          <a:p>
            <a:pPr marL="342900" indent="-342900">
              <a:buFont typeface="Arial" panose="020B0604020202020204" pitchFamily="34" charset="0"/>
              <a:buChar char="•"/>
            </a:pPr>
            <a:r>
              <a:rPr lang="en-US" sz="2400" dirty="0">
                <a:solidFill>
                  <a:schemeClr val="bg1">
                    <a:lumMod val="95000"/>
                  </a:schemeClr>
                </a:solidFill>
              </a:rPr>
              <a:t>frail (adj.)</a:t>
            </a:r>
          </a:p>
          <a:p>
            <a:pPr marL="342900" indent="-342900">
              <a:buFont typeface="Arial" panose="020B0604020202020204" pitchFamily="34" charset="0"/>
              <a:buChar char="•"/>
            </a:pPr>
            <a:r>
              <a:rPr lang="en-US" sz="2400" dirty="0">
                <a:solidFill>
                  <a:schemeClr val="bg1">
                    <a:lumMod val="95000"/>
                  </a:schemeClr>
                </a:solidFill>
              </a:rPr>
              <a:t>state (n)</a:t>
            </a:r>
          </a:p>
          <a:p>
            <a:pPr marL="342900" indent="-342900">
              <a:buFont typeface="Arial" panose="020B0604020202020204" pitchFamily="34" charset="0"/>
              <a:buChar char="•"/>
            </a:pPr>
            <a:r>
              <a:rPr lang="en-US" sz="2400" dirty="0">
                <a:solidFill>
                  <a:schemeClr val="bg1">
                    <a:lumMod val="95000"/>
                  </a:schemeClr>
                </a:solidFill>
              </a:rPr>
              <a:t>scantily (adv.)</a:t>
            </a:r>
          </a:p>
          <a:p>
            <a:pPr marL="342900" indent="-342900">
              <a:buFont typeface="Arial" panose="020B0604020202020204" pitchFamily="34" charset="0"/>
              <a:buChar char="•"/>
            </a:pPr>
            <a:r>
              <a:rPr lang="en-US" sz="2400" dirty="0">
                <a:solidFill>
                  <a:schemeClr val="bg1">
                    <a:lumMod val="95000"/>
                  </a:schemeClr>
                </a:solidFill>
              </a:rPr>
              <a:t>valley (n)</a:t>
            </a:r>
          </a:p>
          <a:p>
            <a:pPr marL="342900" indent="-342900">
              <a:buFont typeface="Arial" panose="020B0604020202020204" pitchFamily="34" charset="0"/>
              <a:buChar char="•"/>
            </a:pPr>
            <a:r>
              <a:rPr lang="en-US" sz="2400" dirty="0">
                <a:solidFill>
                  <a:schemeClr val="bg1">
                    <a:lumMod val="95000"/>
                  </a:schemeClr>
                </a:solidFill>
              </a:rPr>
              <a:t>cramp up (v)</a:t>
            </a:r>
          </a:p>
          <a:p>
            <a:pPr marL="342900" indent="-342900">
              <a:buFont typeface="Arial" panose="020B0604020202020204" pitchFamily="34" charset="0"/>
              <a:buChar char="•"/>
            </a:pPr>
            <a:r>
              <a:rPr lang="en-US" sz="2400" dirty="0">
                <a:solidFill>
                  <a:schemeClr val="bg1">
                    <a:lumMod val="95000"/>
                  </a:schemeClr>
                </a:solidFill>
              </a:rPr>
              <a:t>pace (n)</a:t>
            </a:r>
          </a:p>
        </p:txBody>
      </p:sp>
      <p:pic>
        <p:nvPicPr>
          <p:cNvPr id="10" name="Picture 9">
            <a:extLst>
              <a:ext uri="{FF2B5EF4-FFF2-40B4-BE49-F238E27FC236}">
                <a16:creationId xmlns:a16="http://schemas.microsoft.com/office/drawing/2014/main" id="{10FFD57F-B290-46E5-8F41-BA7659F93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206" y="2239944"/>
            <a:ext cx="2880887" cy="4321330"/>
          </a:xfrm>
          <a:prstGeom prst="rect">
            <a:avLst/>
          </a:prstGeom>
        </p:spPr>
      </p:pic>
    </p:spTree>
    <p:extLst>
      <p:ext uri="{BB962C8B-B14F-4D97-AF65-F5344CB8AC3E}">
        <p14:creationId xmlns:p14="http://schemas.microsoft.com/office/powerpoint/2010/main" val="207333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C291E-BF53-4BB8-B0C6-B3DD5C40FDC2}"/>
              </a:ext>
            </a:extLst>
          </p:cNvPr>
          <p:cNvSpPr>
            <a:spLocks noGrp="1"/>
          </p:cNvSpPr>
          <p:nvPr>
            <p:ph type="subTitle" idx="1"/>
          </p:nvPr>
        </p:nvSpPr>
        <p:spPr>
          <a:xfrm>
            <a:off x="1524000" y="165661"/>
            <a:ext cx="9144000" cy="770006"/>
          </a:xfrm>
        </p:spPr>
        <p:txBody>
          <a:bodyPr>
            <a:normAutofit/>
          </a:bodyPr>
          <a:lstStyle/>
          <a:p>
            <a:r>
              <a:rPr lang="en-US" sz="4400" dirty="0">
                <a:solidFill>
                  <a:schemeClr val="bg1">
                    <a:lumMod val="95000"/>
                  </a:schemeClr>
                </a:solidFill>
              </a:rPr>
              <a:t>Chapter 4 – The Cave</a:t>
            </a:r>
          </a:p>
        </p:txBody>
      </p:sp>
      <p:sp>
        <p:nvSpPr>
          <p:cNvPr id="4" name="TextBox 3">
            <a:extLst>
              <a:ext uri="{FF2B5EF4-FFF2-40B4-BE49-F238E27FC236}">
                <a16:creationId xmlns:a16="http://schemas.microsoft.com/office/drawing/2014/main" id="{990764FC-0660-40E6-85B8-E1A77154568C}"/>
              </a:ext>
            </a:extLst>
          </p:cNvPr>
          <p:cNvSpPr txBox="1"/>
          <p:nvPr/>
        </p:nvSpPr>
        <p:spPr>
          <a:xfrm>
            <a:off x="318228" y="1360995"/>
            <a:ext cx="11404936" cy="523220"/>
          </a:xfrm>
          <a:prstGeom prst="rect">
            <a:avLst/>
          </a:prstGeom>
          <a:noFill/>
        </p:spPr>
        <p:txBody>
          <a:bodyPr wrap="square" rtlCol="0">
            <a:spAutoFit/>
          </a:bodyPr>
          <a:lstStyle/>
          <a:p>
            <a:pPr marL="342900" indent="-342900">
              <a:spcBef>
                <a:spcPts val="300"/>
              </a:spcBef>
              <a:spcAft>
                <a:spcPts val="300"/>
              </a:spcAft>
              <a:buFont typeface="Arial" panose="020B0604020202020204" pitchFamily="34" charset="0"/>
              <a:buChar char="•"/>
            </a:pPr>
            <a:r>
              <a:rPr lang="en-US" sz="2800" dirty="0">
                <a:solidFill>
                  <a:schemeClr val="bg1"/>
                </a:solidFill>
              </a:rPr>
              <a:t>On pages 12-13 we can find the following passage:</a:t>
            </a:r>
            <a:endParaRPr lang="en-US" sz="2800" dirty="0">
              <a:solidFill>
                <a:schemeClr val="bg1">
                  <a:lumMod val="95000"/>
                </a:schemeClr>
              </a:solidFill>
            </a:endParaRPr>
          </a:p>
        </p:txBody>
      </p:sp>
      <p:sp>
        <p:nvSpPr>
          <p:cNvPr id="2" name="TextBox 1">
            <a:extLst>
              <a:ext uri="{FF2B5EF4-FFF2-40B4-BE49-F238E27FC236}">
                <a16:creationId xmlns:a16="http://schemas.microsoft.com/office/drawing/2014/main" id="{97EFB34F-4881-4CB3-98EC-578B68B607D8}"/>
              </a:ext>
            </a:extLst>
          </p:cNvPr>
          <p:cNvSpPr txBox="1"/>
          <p:nvPr/>
        </p:nvSpPr>
        <p:spPr>
          <a:xfrm>
            <a:off x="2190750" y="650830"/>
            <a:ext cx="7810500" cy="769441"/>
          </a:xfrm>
          <a:prstGeom prst="rect">
            <a:avLst/>
          </a:prstGeom>
          <a:noFill/>
        </p:spPr>
        <p:txBody>
          <a:bodyPr wrap="square" rtlCol="0">
            <a:spAutoFit/>
          </a:bodyPr>
          <a:lstStyle/>
          <a:p>
            <a:pPr algn="ctr"/>
            <a:r>
              <a:rPr lang="en-US" sz="4400" b="1" dirty="0">
                <a:solidFill>
                  <a:srgbClr val="FF0000"/>
                </a:solidFill>
              </a:rPr>
              <a:t>Stricken </a:t>
            </a:r>
            <a:endParaRPr lang="en-US" b="1" dirty="0">
              <a:solidFill>
                <a:srgbClr val="FF0000"/>
              </a:solidFill>
            </a:endParaRPr>
          </a:p>
        </p:txBody>
      </p:sp>
      <p:sp>
        <p:nvSpPr>
          <p:cNvPr id="6" name="TextBox 5">
            <a:extLst>
              <a:ext uri="{FF2B5EF4-FFF2-40B4-BE49-F238E27FC236}">
                <a16:creationId xmlns:a16="http://schemas.microsoft.com/office/drawing/2014/main" id="{E03CBA1B-9977-45C6-9F4E-830B18B2777D}"/>
              </a:ext>
            </a:extLst>
          </p:cNvPr>
          <p:cNvSpPr txBox="1"/>
          <p:nvPr/>
        </p:nvSpPr>
        <p:spPr>
          <a:xfrm>
            <a:off x="800031" y="1950505"/>
            <a:ext cx="10591938" cy="2308324"/>
          </a:xfrm>
          <a:prstGeom prst="rect">
            <a:avLst/>
          </a:prstGeom>
          <a:noFill/>
        </p:spPr>
        <p:txBody>
          <a:bodyPr wrap="square" rtlCol="0">
            <a:spAutoFit/>
          </a:bodyPr>
          <a:lstStyle/>
          <a:p>
            <a:r>
              <a:rPr lang="en-US" sz="2400" dirty="0">
                <a:solidFill>
                  <a:schemeClr val="accent5">
                    <a:lumMod val="60000"/>
                    <a:lumOff val="40000"/>
                  </a:schemeClr>
                </a:solidFill>
                <a:latin typeface="Georgia" panose="02040502050405020303" pitchFamily="18" charset="0"/>
              </a:rPr>
              <a:t>Still, at that particular moment she started to feel quite dizzy and short of breath. The troubled girl sat on a large boulder to regain her senses and noticed </a:t>
            </a:r>
            <a:r>
              <a:rPr lang="en-US" sz="2400" dirty="0">
                <a:solidFill>
                  <a:srgbClr val="FF0000"/>
                </a:solidFill>
                <a:latin typeface="Georgia" panose="02040502050405020303" pitchFamily="18" charset="0"/>
              </a:rPr>
              <a:t>two red marks </a:t>
            </a:r>
            <a:r>
              <a:rPr lang="en-US" sz="2400" dirty="0">
                <a:solidFill>
                  <a:schemeClr val="accent5">
                    <a:lumMod val="60000"/>
                    <a:lumOff val="40000"/>
                  </a:schemeClr>
                </a:solidFill>
                <a:latin typeface="Georgia" panose="02040502050405020303" pitchFamily="18" charset="0"/>
              </a:rPr>
              <a:t>on her right wrist. The small narrow wounds seemed quite fresh but she couldn’t recall falling down or being stung by anything. “Something is definitely not right,” she deduced. Additionally, her throat was becoming very parched and she was awfully thirsty.</a:t>
            </a:r>
          </a:p>
        </p:txBody>
      </p:sp>
      <p:sp>
        <p:nvSpPr>
          <p:cNvPr id="7" name="TextBox 6">
            <a:extLst>
              <a:ext uri="{FF2B5EF4-FFF2-40B4-BE49-F238E27FC236}">
                <a16:creationId xmlns:a16="http://schemas.microsoft.com/office/drawing/2014/main" id="{422B478C-C467-4CD1-90DE-F9C7AE56013A}"/>
              </a:ext>
            </a:extLst>
          </p:cNvPr>
          <p:cNvSpPr txBox="1"/>
          <p:nvPr/>
        </p:nvSpPr>
        <p:spPr>
          <a:xfrm>
            <a:off x="318228" y="4325119"/>
            <a:ext cx="11404936" cy="2046714"/>
          </a:xfrm>
          <a:prstGeom prst="rect">
            <a:avLst/>
          </a:prstGeom>
          <a:noFill/>
        </p:spPr>
        <p:txBody>
          <a:bodyPr wrap="square" rtlCol="0">
            <a:spAutoFit/>
          </a:bodyPr>
          <a:lstStyle/>
          <a:p>
            <a:pPr marL="342900" indent="-342900">
              <a:spcBef>
                <a:spcPts val="300"/>
              </a:spcBef>
              <a:spcAft>
                <a:spcPts val="300"/>
              </a:spcAft>
              <a:buFont typeface="Arial" panose="020B0604020202020204" pitchFamily="34" charset="0"/>
              <a:buChar char="•"/>
            </a:pPr>
            <a:r>
              <a:rPr lang="en-US" sz="2800" dirty="0">
                <a:solidFill>
                  <a:schemeClr val="bg1"/>
                </a:solidFill>
              </a:rPr>
              <a:t>How was she </a:t>
            </a:r>
            <a:r>
              <a:rPr lang="en-US" sz="2800" b="1" dirty="0">
                <a:solidFill>
                  <a:schemeClr val="bg1"/>
                </a:solidFill>
              </a:rPr>
              <a:t>feeling</a:t>
            </a:r>
            <a:r>
              <a:rPr lang="en-US" sz="2800" dirty="0">
                <a:solidFill>
                  <a:schemeClr val="bg1"/>
                </a:solidFill>
              </a:rPr>
              <a:t>?</a:t>
            </a:r>
          </a:p>
          <a:p>
            <a:pPr marL="342900" indent="-342900">
              <a:spcBef>
                <a:spcPts val="300"/>
              </a:spcBef>
              <a:spcAft>
                <a:spcPts val="300"/>
              </a:spcAft>
              <a:buFont typeface="Arial" panose="020B0604020202020204" pitchFamily="34" charset="0"/>
              <a:buChar char="•"/>
            </a:pPr>
            <a:r>
              <a:rPr lang="en-US" sz="2800" b="1" dirty="0">
                <a:solidFill>
                  <a:schemeClr val="bg1"/>
                </a:solidFill>
              </a:rPr>
              <a:t>What</a:t>
            </a:r>
            <a:r>
              <a:rPr lang="en-US" sz="2800" dirty="0">
                <a:solidFill>
                  <a:schemeClr val="bg1"/>
                </a:solidFill>
              </a:rPr>
              <a:t> do you think bit or hurt her?</a:t>
            </a:r>
          </a:p>
          <a:p>
            <a:pPr marL="342900" indent="-342900">
              <a:spcBef>
                <a:spcPts val="300"/>
              </a:spcBef>
              <a:spcAft>
                <a:spcPts val="300"/>
              </a:spcAft>
              <a:buFont typeface="Arial" panose="020B0604020202020204" pitchFamily="34" charset="0"/>
              <a:buChar char="•"/>
            </a:pPr>
            <a:r>
              <a:rPr lang="en-US" sz="2800" dirty="0">
                <a:solidFill>
                  <a:schemeClr val="bg1"/>
                </a:solidFill>
              </a:rPr>
              <a:t>What were her </a:t>
            </a:r>
            <a:r>
              <a:rPr lang="en-US" sz="2800" b="1" dirty="0">
                <a:solidFill>
                  <a:schemeClr val="bg1"/>
                </a:solidFill>
              </a:rPr>
              <a:t>symptoms</a:t>
            </a:r>
            <a:r>
              <a:rPr lang="en-US" sz="2800" dirty="0">
                <a:solidFill>
                  <a:schemeClr val="bg1"/>
                </a:solidFill>
              </a:rPr>
              <a:t>?</a:t>
            </a:r>
            <a:endParaRPr lang="en-US" sz="2800" b="1" dirty="0">
              <a:solidFill>
                <a:schemeClr val="bg1"/>
              </a:solidFill>
            </a:endParaRPr>
          </a:p>
          <a:p>
            <a:pPr marL="342900" indent="-342900">
              <a:spcBef>
                <a:spcPts val="300"/>
              </a:spcBef>
              <a:spcAft>
                <a:spcPts val="300"/>
              </a:spcAft>
              <a:buFont typeface="Arial" panose="020B0604020202020204" pitchFamily="34" charset="0"/>
              <a:buChar char="•"/>
            </a:pPr>
            <a:r>
              <a:rPr lang="en-US" sz="2800" dirty="0">
                <a:solidFill>
                  <a:schemeClr val="bg1"/>
                </a:solidFill>
              </a:rPr>
              <a:t>What does “</a:t>
            </a:r>
            <a:r>
              <a:rPr lang="en-US" sz="2400" dirty="0">
                <a:solidFill>
                  <a:schemeClr val="accent5">
                    <a:lumMod val="60000"/>
                    <a:lumOff val="40000"/>
                  </a:schemeClr>
                </a:solidFill>
                <a:latin typeface="Georgia" panose="02040502050405020303" pitchFamily="18" charset="0"/>
              </a:rPr>
              <a:t>to regain here senses</a:t>
            </a:r>
            <a:r>
              <a:rPr lang="en-US" sz="2800" dirty="0">
                <a:solidFill>
                  <a:schemeClr val="bg1"/>
                </a:solidFill>
              </a:rPr>
              <a:t>” mean?</a:t>
            </a:r>
            <a:endParaRPr lang="en-US" sz="2800" dirty="0">
              <a:solidFill>
                <a:schemeClr val="bg1">
                  <a:lumMod val="95000"/>
                </a:schemeClr>
              </a:solidFill>
            </a:endParaRPr>
          </a:p>
        </p:txBody>
      </p:sp>
      <p:pic>
        <p:nvPicPr>
          <p:cNvPr id="8" name="Picture 7">
            <a:extLst>
              <a:ext uri="{FF2B5EF4-FFF2-40B4-BE49-F238E27FC236}">
                <a16:creationId xmlns:a16="http://schemas.microsoft.com/office/drawing/2014/main" id="{C7F1255B-8905-4C13-8D6F-EB31FDB77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02" y="3928043"/>
            <a:ext cx="2951206" cy="2764296"/>
          </a:xfrm>
          <a:prstGeom prst="rect">
            <a:avLst/>
          </a:prstGeom>
        </p:spPr>
      </p:pic>
    </p:spTree>
    <p:extLst>
      <p:ext uri="{BB962C8B-B14F-4D97-AF65-F5344CB8AC3E}">
        <p14:creationId xmlns:p14="http://schemas.microsoft.com/office/powerpoint/2010/main" val="23086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FB34F-4881-4CB3-98EC-578B68B607D8}"/>
              </a:ext>
            </a:extLst>
          </p:cNvPr>
          <p:cNvSpPr txBox="1"/>
          <p:nvPr/>
        </p:nvSpPr>
        <p:spPr>
          <a:xfrm>
            <a:off x="2190750" y="13821"/>
            <a:ext cx="7810500" cy="769441"/>
          </a:xfrm>
          <a:prstGeom prst="rect">
            <a:avLst/>
          </a:prstGeom>
          <a:noFill/>
        </p:spPr>
        <p:txBody>
          <a:bodyPr wrap="square" rtlCol="0">
            <a:spAutoFit/>
          </a:bodyPr>
          <a:lstStyle/>
          <a:p>
            <a:pPr algn="ctr"/>
            <a:r>
              <a:rPr lang="en-US" sz="4400" b="1" dirty="0">
                <a:solidFill>
                  <a:srgbClr val="FF0000"/>
                </a:solidFill>
              </a:rPr>
              <a:t>Symbolism </a:t>
            </a:r>
            <a:endParaRPr lang="en-US" b="1" dirty="0">
              <a:solidFill>
                <a:srgbClr val="FF0000"/>
              </a:solidFill>
            </a:endParaRPr>
          </a:p>
        </p:txBody>
      </p:sp>
      <p:sp>
        <p:nvSpPr>
          <p:cNvPr id="5" name="TextBox 4">
            <a:extLst>
              <a:ext uri="{FF2B5EF4-FFF2-40B4-BE49-F238E27FC236}">
                <a16:creationId xmlns:a16="http://schemas.microsoft.com/office/drawing/2014/main" id="{77F4AAC3-609B-4C5F-B82E-7BB6132439D5}"/>
              </a:ext>
            </a:extLst>
          </p:cNvPr>
          <p:cNvSpPr txBox="1"/>
          <p:nvPr/>
        </p:nvSpPr>
        <p:spPr>
          <a:xfrm>
            <a:off x="299780" y="1802532"/>
            <a:ext cx="11266143" cy="5632311"/>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Symbolism is used (indirectly) to </a:t>
            </a:r>
            <a:r>
              <a:rPr lang="en-US" sz="2800" b="1" dirty="0">
                <a:solidFill>
                  <a:schemeClr val="bg1"/>
                </a:solidFill>
              </a:rPr>
              <a:t>reinforce an </a:t>
            </a:r>
            <a:r>
              <a:rPr lang="en-US" sz="2800" b="1" dirty="0">
                <a:solidFill>
                  <a:srgbClr val="FF0000"/>
                </a:solidFill>
              </a:rPr>
              <a:t>idea</a:t>
            </a:r>
            <a:r>
              <a:rPr lang="en-US" sz="2800" b="1" dirty="0">
                <a:solidFill>
                  <a:schemeClr val="bg1"/>
                </a:solidFill>
              </a:rPr>
              <a:t>, </a:t>
            </a:r>
            <a:r>
              <a:rPr lang="en-US" sz="2800" b="1" dirty="0">
                <a:solidFill>
                  <a:srgbClr val="FF0000"/>
                </a:solidFill>
              </a:rPr>
              <a:t>message</a:t>
            </a:r>
            <a:r>
              <a:rPr lang="en-US" sz="2800" b="1" dirty="0">
                <a:solidFill>
                  <a:schemeClr val="bg1"/>
                </a:solidFill>
              </a:rPr>
              <a:t>, or </a:t>
            </a:r>
            <a:r>
              <a:rPr lang="en-US" sz="2800" b="1" dirty="0">
                <a:solidFill>
                  <a:srgbClr val="FF0000"/>
                </a:solidFill>
              </a:rPr>
              <a:t>theme</a:t>
            </a:r>
            <a:r>
              <a:rPr lang="en-US" sz="2800" b="1" dirty="0">
                <a:solidFill>
                  <a:schemeClr val="bg1"/>
                </a:solidFill>
              </a:rPr>
              <a:t> </a:t>
            </a:r>
            <a:r>
              <a:rPr lang="en-US" sz="2800" dirty="0">
                <a:solidFill>
                  <a:schemeClr val="bg1"/>
                </a:solidFill>
              </a:rPr>
              <a:t>the author wants to </a:t>
            </a:r>
            <a:r>
              <a:rPr lang="en-US" sz="2800" b="1" dirty="0">
                <a:solidFill>
                  <a:schemeClr val="bg1"/>
                </a:solidFill>
              </a:rPr>
              <a:t>emphasize</a:t>
            </a:r>
            <a:r>
              <a:rPr lang="en-US" sz="2800" dirty="0">
                <a:solidFill>
                  <a:schemeClr val="bg1"/>
                </a:solidFill>
              </a:rPr>
              <a:t>.</a:t>
            </a:r>
          </a:p>
          <a:p>
            <a:pPr marL="457200" indent="-457200">
              <a:buFont typeface="Arial" panose="020B0604020202020204" pitchFamily="34" charset="0"/>
              <a:buChar char="•"/>
            </a:pPr>
            <a:r>
              <a:rPr lang="en-US" sz="2800" dirty="0">
                <a:solidFill>
                  <a:schemeClr val="bg1"/>
                </a:solidFill>
              </a:rPr>
              <a:t> Symbolism can be found in:</a:t>
            </a:r>
          </a:p>
          <a:p>
            <a:pPr marL="914400" lvl="1" indent="-457200">
              <a:buFont typeface="Calibri" panose="020F0502020204030204" pitchFamily="34" charset="0"/>
              <a:buChar char="-"/>
            </a:pPr>
            <a:r>
              <a:rPr lang="en-US" sz="2800" b="1" dirty="0">
                <a:solidFill>
                  <a:srgbClr val="FFCC99"/>
                </a:solidFill>
              </a:rPr>
              <a:t>things</a:t>
            </a:r>
            <a:r>
              <a:rPr lang="en-US" sz="2800" dirty="0">
                <a:solidFill>
                  <a:srgbClr val="FFCC99"/>
                </a:solidFill>
              </a:rPr>
              <a:t> you can touch (objects) </a:t>
            </a:r>
            <a:r>
              <a:rPr lang="en-US" sz="2400" dirty="0">
                <a:solidFill>
                  <a:schemeClr val="bg1"/>
                </a:solidFill>
              </a:rPr>
              <a:t>ex.: a cross </a:t>
            </a:r>
            <a:endParaRPr lang="en-US" sz="2800" dirty="0">
              <a:solidFill>
                <a:schemeClr val="bg1"/>
              </a:solidFill>
            </a:endParaRPr>
          </a:p>
          <a:p>
            <a:pPr marL="914400" lvl="1" indent="-457200">
              <a:buFont typeface="Calibri" panose="020F0502020204030204" pitchFamily="34" charset="0"/>
              <a:buChar char="-"/>
            </a:pPr>
            <a:r>
              <a:rPr lang="en-US" sz="2800" b="1" dirty="0">
                <a:solidFill>
                  <a:srgbClr val="FFCC99"/>
                </a:solidFill>
              </a:rPr>
              <a:t>colors </a:t>
            </a:r>
            <a:r>
              <a:rPr lang="en-US" sz="2400" dirty="0">
                <a:solidFill>
                  <a:schemeClr val="bg1"/>
                </a:solidFill>
              </a:rPr>
              <a:t>ex.: red can symbolize blood/sacrifice </a:t>
            </a:r>
            <a:endParaRPr lang="en-US" sz="2800" b="1" dirty="0">
              <a:solidFill>
                <a:srgbClr val="FFCC99"/>
              </a:solidFill>
            </a:endParaRPr>
          </a:p>
          <a:p>
            <a:pPr marL="914400" lvl="1" indent="-457200">
              <a:buFont typeface="Calibri" panose="020F0502020204030204" pitchFamily="34" charset="0"/>
              <a:buChar char="-"/>
            </a:pPr>
            <a:r>
              <a:rPr lang="en-US" sz="2800" b="1" dirty="0">
                <a:solidFill>
                  <a:srgbClr val="FFCC99"/>
                </a:solidFill>
              </a:rPr>
              <a:t>things you can’t touch</a:t>
            </a:r>
            <a:r>
              <a:rPr lang="en-US" sz="2800" dirty="0">
                <a:solidFill>
                  <a:srgbClr val="FFCC99"/>
                </a:solidFill>
              </a:rPr>
              <a:t> (love, emotions, beliefs, …)</a:t>
            </a:r>
          </a:p>
          <a:p>
            <a:pPr marL="914400" lvl="1" indent="-457200">
              <a:buFont typeface="Calibri" panose="020F0502020204030204" pitchFamily="34" charset="0"/>
              <a:buChar char="-"/>
            </a:pPr>
            <a:r>
              <a:rPr lang="en-US" sz="2800" b="1" dirty="0">
                <a:solidFill>
                  <a:srgbClr val="FFCC99"/>
                </a:solidFill>
              </a:rPr>
              <a:t>sounds / music</a:t>
            </a:r>
          </a:p>
          <a:p>
            <a:pPr marL="914400" lvl="1" indent="-457200">
              <a:buFont typeface="Calibri" panose="020F0502020204030204" pitchFamily="34" charset="0"/>
              <a:buChar char="-"/>
            </a:pPr>
            <a:r>
              <a:rPr lang="en-US" sz="2800" b="1" dirty="0">
                <a:solidFill>
                  <a:srgbClr val="FFCC99"/>
                </a:solidFill>
              </a:rPr>
              <a:t>numbers</a:t>
            </a:r>
            <a:r>
              <a:rPr lang="en-US" sz="2800" dirty="0">
                <a:solidFill>
                  <a:srgbClr val="FFCC99"/>
                </a:solidFill>
              </a:rPr>
              <a:t> (lucky, unlucky)</a:t>
            </a:r>
            <a:br>
              <a:rPr lang="en-US" sz="2800" dirty="0">
                <a:solidFill>
                  <a:srgbClr val="FFCC99"/>
                </a:solidFill>
              </a:rPr>
            </a:br>
            <a:r>
              <a:rPr lang="en-US" sz="2400" dirty="0">
                <a:solidFill>
                  <a:schemeClr val="bg1"/>
                </a:solidFill>
              </a:rPr>
              <a:t>ex.: 13 is unlucky in many cultures</a:t>
            </a:r>
          </a:p>
          <a:p>
            <a:pPr marL="457200" indent="-457200">
              <a:buFont typeface="Arial" panose="020B0604020202020204" pitchFamily="34" charset="0"/>
              <a:buChar char="•"/>
            </a:pPr>
            <a:r>
              <a:rPr lang="en-US" sz="2800" dirty="0">
                <a:solidFill>
                  <a:schemeClr val="bg1"/>
                </a:solidFill>
              </a:rPr>
              <a:t>‘</a:t>
            </a:r>
            <a:r>
              <a:rPr lang="en-US" sz="2800" b="1" dirty="0">
                <a:solidFill>
                  <a:schemeClr val="bg1"/>
                </a:solidFill>
              </a:rPr>
              <a:t>symbolize’</a:t>
            </a:r>
            <a:r>
              <a:rPr lang="en-US" sz="2800" dirty="0">
                <a:solidFill>
                  <a:schemeClr val="bg1"/>
                </a:solidFill>
              </a:rPr>
              <a:t> is the verb we use to express symbolism </a:t>
            </a:r>
            <a:br>
              <a:rPr lang="en-US" sz="2800" dirty="0">
                <a:solidFill>
                  <a:schemeClr val="bg1"/>
                </a:solidFill>
              </a:rPr>
            </a:br>
            <a:r>
              <a:rPr lang="en-US" sz="2800" dirty="0">
                <a:solidFill>
                  <a:schemeClr val="bg1"/>
                </a:solidFill>
              </a:rPr>
              <a:t>about something.</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rgbClr val="8CEB35"/>
              </a:solidFill>
            </a:endParaRPr>
          </a:p>
        </p:txBody>
      </p:sp>
      <p:sp>
        <p:nvSpPr>
          <p:cNvPr id="4" name="Text Box 4">
            <a:extLst>
              <a:ext uri="{FF2B5EF4-FFF2-40B4-BE49-F238E27FC236}">
                <a16:creationId xmlns:a16="http://schemas.microsoft.com/office/drawing/2014/main" id="{48B120B0-8E06-40A9-A45C-55357D24DE1D}"/>
              </a:ext>
            </a:extLst>
          </p:cNvPr>
          <p:cNvSpPr txBox="1">
            <a:spLocks noChangeArrowheads="1"/>
          </p:cNvSpPr>
          <p:nvPr/>
        </p:nvSpPr>
        <p:spPr bwMode="auto">
          <a:xfrm>
            <a:off x="2190750" y="796642"/>
            <a:ext cx="7772400" cy="847725"/>
          </a:xfrm>
          <a:prstGeom prst="rect">
            <a:avLst/>
          </a:prstGeom>
          <a:solidFill>
            <a:srgbClr val="FFCC99"/>
          </a:solidFill>
          <a:ln>
            <a:solidFill>
              <a:srgbClr val="FF0000"/>
            </a:solid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en-US" altLang="zh-CN" sz="2400" b="1" dirty="0"/>
              <a:t>symbolism:</a:t>
            </a:r>
            <a:r>
              <a:rPr lang="en-US" altLang="zh-CN" sz="2400" dirty="0"/>
              <a:t> the use of ​symbols in ​art, ​literature, ​movies, etc. to ​represent ​ideas. (</a:t>
            </a:r>
            <a:r>
              <a:rPr lang="en-US" altLang="zh-CN" sz="2400" i="1" dirty="0"/>
              <a:t>Cambridge Online Dictionary)</a:t>
            </a:r>
            <a:r>
              <a:rPr lang="en-US" altLang="zh-CN" sz="2400" dirty="0"/>
              <a:t> </a:t>
            </a:r>
            <a:endParaRPr lang="zh-CN" altLang="en-US" sz="2400" dirty="0"/>
          </a:p>
        </p:txBody>
      </p:sp>
      <p:pic>
        <p:nvPicPr>
          <p:cNvPr id="10" name="Picture 9">
            <a:extLst>
              <a:ext uri="{FF2B5EF4-FFF2-40B4-BE49-F238E27FC236}">
                <a16:creationId xmlns:a16="http://schemas.microsoft.com/office/drawing/2014/main" id="{2A162C42-87D3-4819-BE5B-387AA5888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959" y="2356279"/>
            <a:ext cx="1428750" cy="1428750"/>
          </a:xfrm>
          <a:prstGeom prst="rect">
            <a:avLst/>
          </a:prstGeom>
        </p:spPr>
      </p:pic>
      <p:pic>
        <p:nvPicPr>
          <p:cNvPr id="11" name="Picture 10">
            <a:extLst>
              <a:ext uri="{FF2B5EF4-FFF2-40B4-BE49-F238E27FC236}">
                <a16:creationId xmlns:a16="http://schemas.microsoft.com/office/drawing/2014/main" id="{CCE67C4E-5FE7-48B5-BDFE-5F17B17E05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5679" y="2839758"/>
            <a:ext cx="1745064" cy="1163376"/>
          </a:xfrm>
          <a:prstGeom prst="rect">
            <a:avLst/>
          </a:prstGeom>
        </p:spPr>
      </p:pic>
      <p:pic>
        <p:nvPicPr>
          <p:cNvPr id="15" name="Picture 14">
            <a:extLst>
              <a:ext uri="{FF2B5EF4-FFF2-40B4-BE49-F238E27FC236}">
                <a16:creationId xmlns:a16="http://schemas.microsoft.com/office/drawing/2014/main" id="{A7A0F276-AFAB-4AC8-9CF0-005D4CAFA2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6384" y="4338776"/>
            <a:ext cx="2289732" cy="1645974"/>
          </a:xfrm>
          <a:prstGeom prst="rect">
            <a:avLst/>
          </a:prstGeom>
        </p:spPr>
      </p:pic>
    </p:spTree>
    <p:extLst>
      <p:ext uri="{BB962C8B-B14F-4D97-AF65-F5344CB8AC3E}">
        <p14:creationId xmlns:p14="http://schemas.microsoft.com/office/powerpoint/2010/main" val="273187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FB34F-4881-4CB3-98EC-578B68B607D8}"/>
              </a:ext>
            </a:extLst>
          </p:cNvPr>
          <p:cNvSpPr txBox="1"/>
          <p:nvPr/>
        </p:nvSpPr>
        <p:spPr>
          <a:xfrm>
            <a:off x="2190750" y="124137"/>
            <a:ext cx="7810500" cy="769441"/>
          </a:xfrm>
          <a:prstGeom prst="rect">
            <a:avLst/>
          </a:prstGeom>
          <a:noFill/>
        </p:spPr>
        <p:txBody>
          <a:bodyPr wrap="square" rtlCol="0">
            <a:spAutoFit/>
          </a:bodyPr>
          <a:lstStyle/>
          <a:p>
            <a:pPr algn="ctr"/>
            <a:r>
              <a:rPr lang="en-US" sz="4400" b="1" dirty="0">
                <a:solidFill>
                  <a:srgbClr val="FF0000"/>
                </a:solidFill>
              </a:rPr>
              <a:t>Symbolism </a:t>
            </a:r>
            <a:endParaRPr lang="en-US" b="1" dirty="0">
              <a:solidFill>
                <a:srgbClr val="FF0000"/>
              </a:solidFill>
            </a:endParaRPr>
          </a:p>
        </p:txBody>
      </p:sp>
      <p:sp>
        <p:nvSpPr>
          <p:cNvPr id="5" name="TextBox 4">
            <a:extLst>
              <a:ext uri="{FF2B5EF4-FFF2-40B4-BE49-F238E27FC236}">
                <a16:creationId xmlns:a16="http://schemas.microsoft.com/office/drawing/2014/main" id="{77F4AAC3-609B-4C5F-B82E-7BB6132439D5}"/>
              </a:ext>
            </a:extLst>
          </p:cNvPr>
          <p:cNvSpPr txBox="1"/>
          <p:nvPr/>
        </p:nvSpPr>
        <p:spPr>
          <a:xfrm>
            <a:off x="435705" y="893578"/>
            <a:ext cx="11550350" cy="523220"/>
          </a:xfrm>
          <a:prstGeom prst="rect">
            <a:avLst/>
          </a:prstGeom>
          <a:noFill/>
        </p:spPr>
        <p:txBody>
          <a:bodyPr wrap="square" rtlCol="0">
            <a:spAutoFit/>
          </a:bodyPr>
          <a:lstStyle/>
          <a:p>
            <a:r>
              <a:rPr lang="en-US" sz="2800" dirty="0">
                <a:solidFill>
                  <a:schemeClr val="bg1"/>
                </a:solidFill>
              </a:rPr>
              <a:t>In this chapter, the following four things are considered to have symbolism: </a:t>
            </a:r>
            <a:endParaRPr lang="en-US" sz="2800" dirty="0">
              <a:solidFill>
                <a:srgbClr val="8CEB35"/>
              </a:solidFill>
            </a:endParaRPr>
          </a:p>
        </p:txBody>
      </p:sp>
      <p:pic>
        <p:nvPicPr>
          <p:cNvPr id="4" name="Picture 3">
            <a:extLst>
              <a:ext uri="{FF2B5EF4-FFF2-40B4-BE49-F238E27FC236}">
                <a16:creationId xmlns:a16="http://schemas.microsoft.com/office/drawing/2014/main" id="{9535E1EC-14E0-4459-80F3-FD4284FE5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05" y="1663019"/>
            <a:ext cx="3888193" cy="2813608"/>
          </a:xfrm>
          <a:prstGeom prst="rect">
            <a:avLst/>
          </a:prstGeom>
        </p:spPr>
      </p:pic>
      <p:sp>
        <p:nvSpPr>
          <p:cNvPr id="6" name="TextBox 5">
            <a:extLst>
              <a:ext uri="{FF2B5EF4-FFF2-40B4-BE49-F238E27FC236}">
                <a16:creationId xmlns:a16="http://schemas.microsoft.com/office/drawing/2014/main" id="{912442F6-8C2E-4E32-A708-90ABC80A5325}"/>
              </a:ext>
            </a:extLst>
          </p:cNvPr>
          <p:cNvSpPr txBox="1"/>
          <p:nvPr/>
        </p:nvSpPr>
        <p:spPr>
          <a:xfrm>
            <a:off x="435705" y="4595882"/>
            <a:ext cx="3682313" cy="58477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The Cave</a:t>
            </a:r>
            <a:endParaRPr lang="en-US"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9C3AD7F-68D5-4304-B00D-219C3749B187}"/>
              </a:ext>
            </a:extLst>
          </p:cNvPr>
          <p:cNvSpPr txBox="1"/>
          <p:nvPr/>
        </p:nvSpPr>
        <p:spPr>
          <a:xfrm>
            <a:off x="4575218" y="1663019"/>
            <a:ext cx="6505157" cy="584775"/>
          </a:xfrm>
          <a:prstGeom prst="rect">
            <a:avLst/>
          </a:prstGeom>
          <a:noFill/>
        </p:spPr>
        <p:txBody>
          <a:bodyPr wrap="square" rtlCol="0">
            <a:spAutoFit/>
          </a:bodyPr>
          <a:lstStyle/>
          <a:p>
            <a:r>
              <a:rPr lang="en-US" sz="3200" dirty="0">
                <a:solidFill>
                  <a:schemeClr val="bg1"/>
                </a:solidFill>
                <a:cs typeface="Arial" panose="020B0604020202020204" pitchFamily="34" charset="0"/>
              </a:rPr>
              <a:t>1. What can does the </a:t>
            </a:r>
            <a:r>
              <a:rPr lang="en-US" sz="3200" b="1" dirty="0">
                <a:solidFill>
                  <a:srgbClr val="FF0000"/>
                </a:solidFill>
                <a:cs typeface="Arial" panose="020B0604020202020204" pitchFamily="34" charset="0"/>
              </a:rPr>
              <a:t>cave</a:t>
            </a:r>
            <a:r>
              <a:rPr lang="en-US" sz="3200" dirty="0">
                <a:solidFill>
                  <a:schemeClr val="bg1"/>
                </a:solidFill>
                <a:cs typeface="Arial" panose="020B0604020202020204" pitchFamily="34" charset="0"/>
              </a:rPr>
              <a:t> symbolize?</a:t>
            </a:r>
            <a:endParaRPr lang="en-US" dirty="0">
              <a:solidFill>
                <a:schemeClr val="bg1"/>
              </a:solidFill>
              <a:cs typeface="Arial" panose="020B0604020202020204" pitchFamily="34" charset="0"/>
            </a:endParaRPr>
          </a:p>
        </p:txBody>
      </p:sp>
      <p:sp>
        <p:nvSpPr>
          <p:cNvPr id="8" name="TextBox 7">
            <a:extLst>
              <a:ext uri="{FF2B5EF4-FFF2-40B4-BE49-F238E27FC236}">
                <a16:creationId xmlns:a16="http://schemas.microsoft.com/office/drawing/2014/main" id="{52E15CCB-C84F-44FB-80D6-053735A26566}"/>
              </a:ext>
            </a:extLst>
          </p:cNvPr>
          <p:cNvSpPr txBox="1"/>
          <p:nvPr/>
        </p:nvSpPr>
        <p:spPr>
          <a:xfrm>
            <a:off x="4575219" y="2589776"/>
            <a:ext cx="6681786" cy="2551981"/>
          </a:xfrm>
          <a:prstGeom prst="rect">
            <a:avLst/>
          </a:prstGeom>
          <a:noFill/>
        </p:spPr>
        <p:txBody>
          <a:bodyPr wrap="square" rtlCol="0">
            <a:spAutoFit/>
          </a:bodyPr>
          <a:lstStyle/>
          <a:p>
            <a:pPr>
              <a:spcAft>
                <a:spcPts val="400"/>
              </a:spcAft>
            </a:pPr>
            <a:r>
              <a:rPr lang="en-US" sz="3200" dirty="0">
                <a:solidFill>
                  <a:schemeClr val="bg1"/>
                </a:solidFill>
                <a:cs typeface="Arial" panose="020B0604020202020204" pitchFamily="34" charset="0"/>
              </a:rPr>
              <a:t>2. Questions:</a:t>
            </a:r>
          </a:p>
          <a:p>
            <a:pPr marL="514350" indent="-514350">
              <a:spcBef>
                <a:spcPts val="300"/>
              </a:spcBef>
              <a:spcAft>
                <a:spcPts val="300"/>
              </a:spcAft>
              <a:buFont typeface="+mj-lt"/>
              <a:buAutoNum type="alphaLcParenR"/>
            </a:pPr>
            <a:r>
              <a:rPr lang="en-US" sz="2800" dirty="0">
                <a:solidFill>
                  <a:schemeClr val="bg1"/>
                </a:solidFill>
                <a:cs typeface="Arial" panose="020B0604020202020204" pitchFamily="34" charset="0"/>
              </a:rPr>
              <a:t>Why was the cave useful to Amanita?</a:t>
            </a:r>
          </a:p>
          <a:p>
            <a:pPr marL="514350" indent="-514350">
              <a:spcBef>
                <a:spcPts val="300"/>
              </a:spcBef>
              <a:spcAft>
                <a:spcPts val="300"/>
              </a:spcAft>
              <a:buFont typeface="+mj-lt"/>
              <a:buAutoNum type="alphaLcParenR"/>
            </a:pPr>
            <a:r>
              <a:rPr lang="en-US" sz="2800" dirty="0">
                <a:solidFill>
                  <a:schemeClr val="bg1"/>
                </a:solidFill>
                <a:cs typeface="Arial" panose="020B0604020202020204" pitchFamily="34" charset="0"/>
              </a:rPr>
              <a:t>What creature do you think Amanita encountered in the cave? Why?</a:t>
            </a:r>
          </a:p>
          <a:p>
            <a:pPr marL="514350" indent="-514350">
              <a:spcBef>
                <a:spcPts val="300"/>
              </a:spcBef>
              <a:spcAft>
                <a:spcPts val="300"/>
              </a:spcAft>
              <a:buFont typeface="+mj-lt"/>
              <a:buAutoNum type="alphaLcParenR"/>
            </a:pPr>
            <a:r>
              <a:rPr lang="en-US" sz="2800" dirty="0">
                <a:solidFill>
                  <a:schemeClr val="bg1"/>
                </a:solidFill>
                <a:cs typeface="Arial" panose="020B0604020202020204" pitchFamily="34" charset="0"/>
              </a:rPr>
              <a:t>How did she manage to keep calm?</a:t>
            </a:r>
            <a:endParaRPr lang="en-US" sz="2400" dirty="0">
              <a:solidFill>
                <a:schemeClr val="bg1"/>
              </a:solidFill>
              <a:cs typeface="Arial" panose="020B0604020202020204" pitchFamily="34" charset="0"/>
            </a:endParaRPr>
          </a:p>
        </p:txBody>
      </p:sp>
    </p:spTree>
    <p:extLst>
      <p:ext uri="{BB962C8B-B14F-4D97-AF65-F5344CB8AC3E}">
        <p14:creationId xmlns:p14="http://schemas.microsoft.com/office/powerpoint/2010/main" val="370710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FB34F-4881-4CB3-98EC-578B68B607D8}"/>
              </a:ext>
            </a:extLst>
          </p:cNvPr>
          <p:cNvSpPr txBox="1"/>
          <p:nvPr/>
        </p:nvSpPr>
        <p:spPr>
          <a:xfrm>
            <a:off x="2190750" y="124137"/>
            <a:ext cx="7810500" cy="769441"/>
          </a:xfrm>
          <a:prstGeom prst="rect">
            <a:avLst/>
          </a:prstGeom>
          <a:noFill/>
        </p:spPr>
        <p:txBody>
          <a:bodyPr wrap="square" rtlCol="0">
            <a:spAutoFit/>
          </a:bodyPr>
          <a:lstStyle/>
          <a:p>
            <a:pPr algn="ctr"/>
            <a:r>
              <a:rPr lang="en-US" sz="4400" b="1" dirty="0">
                <a:solidFill>
                  <a:srgbClr val="FF0000"/>
                </a:solidFill>
              </a:rPr>
              <a:t>Symbolism </a:t>
            </a:r>
            <a:endParaRPr lang="en-US" b="1" dirty="0">
              <a:solidFill>
                <a:srgbClr val="FF0000"/>
              </a:solidFill>
            </a:endParaRPr>
          </a:p>
        </p:txBody>
      </p:sp>
      <p:sp>
        <p:nvSpPr>
          <p:cNvPr id="6" name="TextBox 5">
            <a:extLst>
              <a:ext uri="{FF2B5EF4-FFF2-40B4-BE49-F238E27FC236}">
                <a16:creationId xmlns:a16="http://schemas.microsoft.com/office/drawing/2014/main" id="{912442F6-8C2E-4E32-A708-90ABC80A5325}"/>
              </a:ext>
            </a:extLst>
          </p:cNvPr>
          <p:cNvSpPr txBox="1"/>
          <p:nvPr/>
        </p:nvSpPr>
        <p:spPr>
          <a:xfrm>
            <a:off x="215805" y="5351730"/>
            <a:ext cx="3636085" cy="830997"/>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The porcelain Ballerina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&amp; White Swan Music Box</a:t>
            </a:r>
            <a:endParaRPr lang="en-US" sz="14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2E15CCB-C84F-44FB-80D6-053735A26566}"/>
              </a:ext>
            </a:extLst>
          </p:cNvPr>
          <p:cNvSpPr txBox="1"/>
          <p:nvPr/>
        </p:nvSpPr>
        <p:spPr>
          <a:xfrm>
            <a:off x="3319464" y="1043575"/>
            <a:ext cx="7810500" cy="3390672"/>
          </a:xfrm>
          <a:prstGeom prst="rect">
            <a:avLst/>
          </a:prstGeom>
          <a:noFill/>
        </p:spPr>
        <p:txBody>
          <a:bodyPr wrap="square" rtlCol="0">
            <a:spAutoFit/>
          </a:bodyPr>
          <a:lstStyle/>
          <a:p>
            <a:pPr>
              <a:spcAft>
                <a:spcPts val="400"/>
              </a:spcAft>
            </a:pPr>
            <a:r>
              <a:rPr lang="en-US" sz="3200" dirty="0">
                <a:solidFill>
                  <a:schemeClr val="bg1"/>
                </a:solidFill>
                <a:cs typeface="Arial" panose="020B0604020202020204" pitchFamily="34" charset="0"/>
              </a:rPr>
              <a:t>Questions:</a:t>
            </a:r>
          </a:p>
          <a:p>
            <a:pPr marL="514350" indent="-514350">
              <a:spcBef>
                <a:spcPts val="300"/>
              </a:spcBef>
              <a:spcAft>
                <a:spcPts val="300"/>
              </a:spcAft>
              <a:buFont typeface="+mj-lt"/>
              <a:buAutoNum type="alphaLcParenR"/>
            </a:pPr>
            <a:r>
              <a:rPr lang="en-US" sz="2800" dirty="0">
                <a:solidFill>
                  <a:schemeClr val="bg1"/>
                </a:solidFill>
                <a:cs typeface="Arial" panose="020B0604020202020204" pitchFamily="34" charset="0"/>
              </a:rPr>
              <a:t>Why does the </a:t>
            </a:r>
            <a:r>
              <a:rPr lang="en-US" sz="2800" b="1" dirty="0">
                <a:solidFill>
                  <a:srgbClr val="FF0000"/>
                </a:solidFill>
                <a:cs typeface="Arial" panose="020B0604020202020204" pitchFamily="34" charset="0"/>
              </a:rPr>
              <a:t>ballerina</a:t>
            </a:r>
            <a:r>
              <a:rPr lang="en-US" sz="2800" dirty="0">
                <a:solidFill>
                  <a:schemeClr val="bg1"/>
                </a:solidFill>
                <a:cs typeface="Arial" panose="020B0604020202020204" pitchFamily="34" charset="0"/>
              </a:rPr>
              <a:t> represent?</a:t>
            </a:r>
          </a:p>
          <a:p>
            <a:pPr marL="514350" indent="-514350">
              <a:spcBef>
                <a:spcPts val="300"/>
              </a:spcBef>
              <a:spcAft>
                <a:spcPts val="300"/>
              </a:spcAft>
              <a:buFont typeface="+mj-lt"/>
              <a:buAutoNum type="alphaLcParenR"/>
            </a:pPr>
            <a:r>
              <a:rPr lang="en-US" sz="2800" dirty="0">
                <a:solidFill>
                  <a:schemeClr val="bg1"/>
                </a:solidFill>
                <a:cs typeface="Arial" panose="020B0604020202020204" pitchFamily="34" charset="0"/>
              </a:rPr>
              <a:t>What does the </a:t>
            </a:r>
            <a:r>
              <a:rPr lang="en-US" sz="2800" b="1" dirty="0">
                <a:solidFill>
                  <a:srgbClr val="FF0000"/>
                </a:solidFill>
                <a:cs typeface="Arial" panose="020B0604020202020204" pitchFamily="34" charset="0"/>
              </a:rPr>
              <a:t>white swan </a:t>
            </a:r>
            <a:r>
              <a:rPr lang="en-US" sz="2800" dirty="0">
                <a:solidFill>
                  <a:schemeClr val="bg1"/>
                </a:solidFill>
                <a:cs typeface="Arial" panose="020B0604020202020204" pitchFamily="34" charset="0"/>
              </a:rPr>
              <a:t>represent?</a:t>
            </a:r>
          </a:p>
          <a:p>
            <a:pPr marL="514350" indent="-514350">
              <a:spcBef>
                <a:spcPts val="300"/>
              </a:spcBef>
              <a:spcAft>
                <a:spcPts val="300"/>
              </a:spcAft>
              <a:buFont typeface="+mj-lt"/>
              <a:buAutoNum type="alphaLcParenR"/>
            </a:pPr>
            <a:r>
              <a:rPr lang="en-US" sz="2800" dirty="0">
                <a:solidFill>
                  <a:schemeClr val="bg1"/>
                </a:solidFill>
                <a:cs typeface="Arial" panose="020B0604020202020204" pitchFamily="34" charset="0"/>
              </a:rPr>
              <a:t>Why do you think the </a:t>
            </a:r>
            <a:r>
              <a:rPr lang="en-US" sz="2800" b="1" dirty="0">
                <a:solidFill>
                  <a:schemeClr val="bg1"/>
                </a:solidFill>
                <a:cs typeface="Arial" panose="020B0604020202020204" pitchFamily="34" charset="0"/>
              </a:rPr>
              <a:t>ballerina</a:t>
            </a:r>
            <a:r>
              <a:rPr lang="en-US" sz="2800" dirty="0">
                <a:solidFill>
                  <a:schemeClr val="bg1"/>
                </a:solidFill>
                <a:cs typeface="Arial" panose="020B0604020202020204" pitchFamily="34" charset="0"/>
              </a:rPr>
              <a:t> figure broke into many pieces but the </a:t>
            </a:r>
            <a:r>
              <a:rPr lang="en-US" sz="2800" b="1" dirty="0">
                <a:solidFill>
                  <a:schemeClr val="bg1"/>
                </a:solidFill>
                <a:cs typeface="Arial" panose="020B0604020202020204" pitchFamily="34" charset="0"/>
              </a:rPr>
              <a:t>white swan</a:t>
            </a:r>
            <a:r>
              <a:rPr lang="en-US" sz="2800" dirty="0">
                <a:solidFill>
                  <a:schemeClr val="bg1"/>
                </a:solidFill>
                <a:cs typeface="Arial" panose="020B0604020202020204" pitchFamily="34" charset="0"/>
              </a:rPr>
              <a:t> remained intact (unbroken) when it fell from the dresser?</a:t>
            </a:r>
          </a:p>
          <a:p>
            <a:endParaRPr lang="en-US" sz="2400" dirty="0">
              <a:solidFill>
                <a:schemeClr val="bg1"/>
              </a:solidFill>
              <a:cs typeface="Arial" panose="020B0604020202020204" pitchFamily="34" charset="0"/>
            </a:endParaRPr>
          </a:p>
        </p:txBody>
      </p:sp>
      <p:pic>
        <p:nvPicPr>
          <p:cNvPr id="11" name="Picture 10">
            <a:extLst>
              <a:ext uri="{FF2B5EF4-FFF2-40B4-BE49-F238E27FC236}">
                <a16:creationId xmlns:a16="http://schemas.microsoft.com/office/drawing/2014/main" id="{DA4B89B3-66DF-43E4-9F44-5E82B503DB93}"/>
              </a:ext>
            </a:extLst>
          </p:cNvPr>
          <p:cNvPicPr>
            <a:picLocks noChangeAspect="1"/>
          </p:cNvPicPr>
          <p:nvPr/>
        </p:nvPicPr>
        <p:blipFill rotWithShape="1">
          <a:blip r:embed="rId3">
            <a:extLst>
              <a:ext uri="{28A0092B-C50C-407E-A947-70E740481C1C}">
                <a14:useLocalDpi xmlns:a14="http://schemas.microsoft.com/office/drawing/2010/main" val="0"/>
              </a:ext>
            </a:extLst>
          </a:blip>
          <a:srcRect l="26012" r="20012"/>
          <a:stretch/>
        </p:blipFill>
        <p:spPr>
          <a:xfrm>
            <a:off x="433524" y="255568"/>
            <a:ext cx="2750739" cy="5096162"/>
          </a:xfrm>
          <a:prstGeom prst="rect">
            <a:avLst/>
          </a:prstGeom>
        </p:spPr>
      </p:pic>
    </p:spTree>
    <p:extLst>
      <p:ext uri="{BB962C8B-B14F-4D97-AF65-F5344CB8AC3E}">
        <p14:creationId xmlns:p14="http://schemas.microsoft.com/office/powerpoint/2010/main" val="207761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FB34F-4881-4CB3-98EC-578B68B607D8}"/>
              </a:ext>
            </a:extLst>
          </p:cNvPr>
          <p:cNvSpPr txBox="1"/>
          <p:nvPr/>
        </p:nvSpPr>
        <p:spPr>
          <a:xfrm>
            <a:off x="2190750" y="124137"/>
            <a:ext cx="7810500" cy="769441"/>
          </a:xfrm>
          <a:prstGeom prst="rect">
            <a:avLst/>
          </a:prstGeom>
          <a:noFill/>
        </p:spPr>
        <p:txBody>
          <a:bodyPr wrap="square" rtlCol="0">
            <a:spAutoFit/>
          </a:bodyPr>
          <a:lstStyle/>
          <a:p>
            <a:pPr algn="ctr"/>
            <a:r>
              <a:rPr lang="en-US" sz="4400" b="1" dirty="0">
                <a:solidFill>
                  <a:srgbClr val="FF0000"/>
                </a:solidFill>
              </a:rPr>
              <a:t>Symbolism </a:t>
            </a:r>
            <a:endParaRPr lang="en-US" b="1" dirty="0">
              <a:solidFill>
                <a:srgbClr val="FF0000"/>
              </a:solidFill>
            </a:endParaRPr>
          </a:p>
        </p:txBody>
      </p:sp>
      <p:sp>
        <p:nvSpPr>
          <p:cNvPr id="5" name="TextBox 4">
            <a:extLst>
              <a:ext uri="{FF2B5EF4-FFF2-40B4-BE49-F238E27FC236}">
                <a16:creationId xmlns:a16="http://schemas.microsoft.com/office/drawing/2014/main" id="{77F4AAC3-609B-4C5F-B82E-7BB6132439D5}"/>
              </a:ext>
            </a:extLst>
          </p:cNvPr>
          <p:cNvSpPr txBox="1"/>
          <p:nvPr/>
        </p:nvSpPr>
        <p:spPr>
          <a:xfrm>
            <a:off x="435705" y="893578"/>
            <a:ext cx="11550350" cy="523220"/>
          </a:xfrm>
          <a:prstGeom prst="rect">
            <a:avLst/>
          </a:prstGeom>
          <a:noFill/>
        </p:spPr>
        <p:txBody>
          <a:bodyPr wrap="square" rtlCol="0">
            <a:spAutoFit/>
          </a:bodyPr>
          <a:lstStyle/>
          <a:p>
            <a:r>
              <a:rPr lang="en-US" sz="2800" dirty="0">
                <a:solidFill>
                  <a:schemeClr val="bg1"/>
                </a:solidFill>
              </a:rPr>
              <a:t>In this chapter, the following four things are considered to have symbolism: </a:t>
            </a:r>
            <a:endParaRPr lang="en-US" sz="2800" dirty="0">
              <a:solidFill>
                <a:srgbClr val="8CEB35"/>
              </a:solidFill>
            </a:endParaRPr>
          </a:p>
        </p:txBody>
      </p:sp>
      <p:sp>
        <p:nvSpPr>
          <p:cNvPr id="6" name="TextBox 5">
            <a:extLst>
              <a:ext uri="{FF2B5EF4-FFF2-40B4-BE49-F238E27FC236}">
                <a16:creationId xmlns:a16="http://schemas.microsoft.com/office/drawing/2014/main" id="{912442F6-8C2E-4E32-A708-90ABC80A5325}"/>
              </a:ext>
            </a:extLst>
          </p:cNvPr>
          <p:cNvSpPr txBox="1"/>
          <p:nvPr/>
        </p:nvSpPr>
        <p:spPr>
          <a:xfrm>
            <a:off x="288330" y="4580870"/>
            <a:ext cx="3682313" cy="58477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The Crow</a:t>
            </a:r>
            <a:endParaRPr lang="en-US"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2E15CCB-C84F-44FB-80D6-053735A26566}"/>
              </a:ext>
            </a:extLst>
          </p:cNvPr>
          <p:cNvSpPr txBox="1"/>
          <p:nvPr/>
        </p:nvSpPr>
        <p:spPr>
          <a:xfrm>
            <a:off x="4187944" y="1663019"/>
            <a:ext cx="6681786" cy="2905924"/>
          </a:xfrm>
          <a:prstGeom prst="rect">
            <a:avLst/>
          </a:prstGeom>
          <a:noFill/>
        </p:spPr>
        <p:txBody>
          <a:bodyPr wrap="square" rtlCol="0">
            <a:spAutoFit/>
          </a:bodyPr>
          <a:lstStyle/>
          <a:p>
            <a:pPr>
              <a:spcAft>
                <a:spcPts val="400"/>
              </a:spcAft>
            </a:pPr>
            <a:r>
              <a:rPr lang="en-US" sz="3200" dirty="0">
                <a:solidFill>
                  <a:schemeClr val="bg1"/>
                </a:solidFill>
                <a:cs typeface="Arial" panose="020B0604020202020204" pitchFamily="34" charset="0"/>
              </a:rPr>
              <a:t>Questions:</a:t>
            </a:r>
          </a:p>
          <a:p>
            <a:pPr marL="514350" indent="-514350">
              <a:spcBef>
                <a:spcPts val="300"/>
              </a:spcBef>
              <a:spcAft>
                <a:spcPts val="300"/>
              </a:spcAft>
              <a:buFont typeface="+mj-lt"/>
              <a:buAutoNum type="alphaLcParenR"/>
            </a:pPr>
            <a:r>
              <a:rPr lang="en-US" sz="2800" dirty="0">
                <a:solidFill>
                  <a:schemeClr val="bg1"/>
                </a:solidFill>
                <a:cs typeface="Arial" panose="020B0604020202020204" pitchFamily="34" charset="0"/>
              </a:rPr>
              <a:t>What does the </a:t>
            </a:r>
            <a:r>
              <a:rPr lang="en-US" sz="2800" b="1" dirty="0">
                <a:solidFill>
                  <a:srgbClr val="FF0000"/>
                </a:solidFill>
                <a:cs typeface="Arial" panose="020B0604020202020204" pitchFamily="34" charset="0"/>
              </a:rPr>
              <a:t>crow</a:t>
            </a:r>
            <a:r>
              <a:rPr lang="en-US" sz="2800" dirty="0">
                <a:solidFill>
                  <a:schemeClr val="bg1"/>
                </a:solidFill>
                <a:cs typeface="Arial" panose="020B0604020202020204" pitchFamily="34" charset="0"/>
              </a:rPr>
              <a:t> symbolize? Is it something good or bad?</a:t>
            </a:r>
          </a:p>
          <a:p>
            <a:pPr marL="514350" indent="-514350">
              <a:spcBef>
                <a:spcPts val="300"/>
              </a:spcBef>
              <a:spcAft>
                <a:spcPts val="300"/>
              </a:spcAft>
              <a:buFont typeface="+mj-lt"/>
              <a:buAutoNum type="alphaLcParenR"/>
            </a:pPr>
            <a:r>
              <a:rPr lang="en-US" sz="2800" dirty="0">
                <a:solidFill>
                  <a:schemeClr val="bg1"/>
                </a:solidFill>
                <a:cs typeface="Arial" panose="020B0604020202020204" pitchFamily="34" charset="0"/>
              </a:rPr>
              <a:t>How did the crow influence Amanita’s choice of which path to take at the base of the mountain?</a:t>
            </a:r>
          </a:p>
        </p:txBody>
      </p:sp>
      <p:pic>
        <p:nvPicPr>
          <p:cNvPr id="9" name="Picture 8">
            <a:extLst>
              <a:ext uri="{FF2B5EF4-FFF2-40B4-BE49-F238E27FC236}">
                <a16:creationId xmlns:a16="http://schemas.microsoft.com/office/drawing/2014/main" id="{EDAC995D-25B6-415A-AF24-412A30DCE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67" y="1559021"/>
            <a:ext cx="3660576" cy="2926917"/>
          </a:xfrm>
          <a:prstGeom prst="rect">
            <a:avLst/>
          </a:prstGeom>
        </p:spPr>
      </p:pic>
    </p:spTree>
    <p:extLst>
      <p:ext uri="{BB962C8B-B14F-4D97-AF65-F5344CB8AC3E}">
        <p14:creationId xmlns:p14="http://schemas.microsoft.com/office/powerpoint/2010/main" val="216065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FB34F-4881-4CB3-98EC-578B68B607D8}"/>
              </a:ext>
            </a:extLst>
          </p:cNvPr>
          <p:cNvSpPr txBox="1"/>
          <p:nvPr/>
        </p:nvSpPr>
        <p:spPr>
          <a:xfrm>
            <a:off x="2190750" y="124137"/>
            <a:ext cx="7810500" cy="769441"/>
          </a:xfrm>
          <a:prstGeom prst="rect">
            <a:avLst/>
          </a:prstGeom>
          <a:noFill/>
        </p:spPr>
        <p:txBody>
          <a:bodyPr wrap="square" rtlCol="0">
            <a:spAutoFit/>
          </a:bodyPr>
          <a:lstStyle/>
          <a:p>
            <a:pPr algn="ctr"/>
            <a:r>
              <a:rPr lang="en-US" sz="4400" b="1" dirty="0">
                <a:solidFill>
                  <a:srgbClr val="FF0000"/>
                </a:solidFill>
              </a:rPr>
              <a:t>Symbolism </a:t>
            </a:r>
            <a:endParaRPr lang="en-US" b="1" dirty="0">
              <a:solidFill>
                <a:srgbClr val="FF0000"/>
              </a:solidFill>
            </a:endParaRPr>
          </a:p>
        </p:txBody>
      </p:sp>
      <p:sp>
        <p:nvSpPr>
          <p:cNvPr id="5" name="TextBox 4">
            <a:extLst>
              <a:ext uri="{FF2B5EF4-FFF2-40B4-BE49-F238E27FC236}">
                <a16:creationId xmlns:a16="http://schemas.microsoft.com/office/drawing/2014/main" id="{77F4AAC3-609B-4C5F-B82E-7BB6132439D5}"/>
              </a:ext>
            </a:extLst>
          </p:cNvPr>
          <p:cNvSpPr txBox="1"/>
          <p:nvPr/>
        </p:nvSpPr>
        <p:spPr>
          <a:xfrm>
            <a:off x="435705" y="893578"/>
            <a:ext cx="11550350" cy="523220"/>
          </a:xfrm>
          <a:prstGeom prst="rect">
            <a:avLst/>
          </a:prstGeom>
          <a:noFill/>
        </p:spPr>
        <p:txBody>
          <a:bodyPr wrap="square" rtlCol="0">
            <a:spAutoFit/>
          </a:bodyPr>
          <a:lstStyle/>
          <a:p>
            <a:r>
              <a:rPr lang="en-US" sz="2800" dirty="0">
                <a:solidFill>
                  <a:schemeClr val="bg1"/>
                </a:solidFill>
              </a:rPr>
              <a:t>In this chapter, the following four things are considered to have symbolism: </a:t>
            </a:r>
            <a:endParaRPr lang="en-US" sz="2800" dirty="0">
              <a:solidFill>
                <a:srgbClr val="8CEB35"/>
              </a:solidFill>
            </a:endParaRPr>
          </a:p>
        </p:txBody>
      </p:sp>
      <p:sp>
        <p:nvSpPr>
          <p:cNvPr id="6" name="TextBox 5">
            <a:extLst>
              <a:ext uri="{FF2B5EF4-FFF2-40B4-BE49-F238E27FC236}">
                <a16:creationId xmlns:a16="http://schemas.microsoft.com/office/drawing/2014/main" id="{912442F6-8C2E-4E32-A708-90ABC80A5325}"/>
              </a:ext>
            </a:extLst>
          </p:cNvPr>
          <p:cNvSpPr txBox="1"/>
          <p:nvPr/>
        </p:nvSpPr>
        <p:spPr>
          <a:xfrm>
            <a:off x="288330" y="4376474"/>
            <a:ext cx="3682313" cy="58477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The Caw</a:t>
            </a:r>
            <a:endParaRPr lang="en-US"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2E15CCB-C84F-44FB-80D6-053735A26566}"/>
              </a:ext>
            </a:extLst>
          </p:cNvPr>
          <p:cNvSpPr txBox="1"/>
          <p:nvPr/>
        </p:nvSpPr>
        <p:spPr>
          <a:xfrm>
            <a:off x="4187944" y="1663019"/>
            <a:ext cx="6681786" cy="4065215"/>
          </a:xfrm>
          <a:prstGeom prst="rect">
            <a:avLst/>
          </a:prstGeom>
          <a:noFill/>
        </p:spPr>
        <p:txBody>
          <a:bodyPr wrap="square" rtlCol="0">
            <a:spAutoFit/>
          </a:bodyPr>
          <a:lstStyle/>
          <a:p>
            <a:pPr>
              <a:spcAft>
                <a:spcPts val="400"/>
              </a:spcAft>
            </a:pPr>
            <a:r>
              <a:rPr lang="en-US" sz="3200" dirty="0">
                <a:solidFill>
                  <a:schemeClr val="bg1"/>
                </a:solidFill>
                <a:cs typeface="Arial" panose="020B0604020202020204" pitchFamily="34" charset="0"/>
              </a:rPr>
              <a:t>Amanita hears the </a:t>
            </a:r>
            <a:r>
              <a:rPr lang="en-US" sz="3200" b="1" dirty="0">
                <a:solidFill>
                  <a:schemeClr val="bg1"/>
                </a:solidFill>
                <a:cs typeface="Arial" panose="020B0604020202020204" pitchFamily="34" charset="0"/>
              </a:rPr>
              <a:t>caw sound </a:t>
            </a:r>
            <a:r>
              <a:rPr lang="en-US" sz="3200" dirty="0">
                <a:solidFill>
                  <a:schemeClr val="bg1"/>
                </a:solidFill>
                <a:cs typeface="Arial" panose="020B0604020202020204" pitchFamily="34" charset="0"/>
              </a:rPr>
              <a:t>in her dream and later while she is walking along the path just before it forks.</a:t>
            </a:r>
            <a:br>
              <a:rPr lang="en-US" sz="3200" dirty="0">
                <a:solidFill>
                  <a:schemeClr val="bg1"/>
                </a:solidFill>
                <a:cs typeface="Arial" panose="020B0604020202020204" pitchFamily="34" charset="0"/>
              </a:rPr>
            </a:br>
            <a:endParaRPr lang="en-US" sz="3200" dirty="0">
              <a:solidFill>
                <a:schemeClr val="bg1"/>
              </a:solidFill>
              <a:cs typeface="Arial" panose="020B0604020202020204" pitchFamily="34" charset="0"/>
            </a:endParaRPr>
          </a:p>
          <a:p>
            <a:pPr>
              <a:spcAft>
                <a:spcPts val="400"/>
              </a:spcAft>
            </a:pPr>
            <a:r>
              <a:rPr lang="en-US" sz="3200" dirty="0">
                <a:solidFill>
                  <a:schemeClr val="bg1"/>
                </a:solidFill>
                <a:cs typeface="Arial" panose="020B0604020202020204" pitchFamily="34" charset="0"/>
              </a:rPr>
              <a:t>Questions:</a:t>
            </a:r>
          </a:p>
          <a:p>
            <a:pPr marL="514350" indent="-514350">
              <a:spcBef>
                <a:spcPts val="300"/>
              </a:spcBef>
              <a:spcAft>
                <a:spcPts val="300"/>
              </a:spcAft>
              <a:buFont typeface="+mj-lt"/>
              <a:buAutoNum type="alphaLcParenR"/>
            </a:pPr>
            <a:r>
              <a:rPr lang="en-US" sz="2800" dirty="0">
                <a:solidFill>
                  <a:schemeClr val="bg1"/>
                </a:solidFill>
                <a:cs typeface="Arial" panose="020B0604020202020204" pitchFamily="34" charset="0"/>
              </a:rPr>
              <a:t>What can the </a:t>
            </a:r>
            <a:r>
              <a:rPr lang="en-US" sz="2800" b="1" dirty="0">
                <a:solidFill>
                  <a:srgbClr val="FF0000"/>
                </a:solidFill>
                <a:cs typeface="Arial" panose="020B0604020202020204" pitchFamily="34" charset="0"/>
              </a:rPr>
              <a:t>caw</a:t>
            </a:r>
            <a:r>
              <a:rPr lang="en-US" sz="2800" dirty="0">
                <a:solidFill>
                  <a:schemeClr val="bg1"/>
                </a:solidFill>
                <a:cs typeface="Arial" panose="020B0604020202020204" pitchFamily="34" charset="0"/>
              </a:rPr>
              <a:t> </a:t>
            </a:r>
            <a:r>
              <a:rPr lang="en-US" sz="2800" b="1" dirty="0">
                <a:solidFill>
                  <a:schemeClr val="bg1"/>
                </a:solidFill>
                <a:cs typeface="Arial" panose="020B0604020202020204" pitchFamily="34" charset="0"/>
              </a:rPr>
              <a:t>sound</a:t>
            </a:r>
            <a:r>
              <a:rPr lang="en-US" sz="2800" dirty="0">
                <a:solidFill>
                  <a:schemeClr val="bg1"/>
                </a:solidFill>
                <a:cs typeface="Arial" panose="020B0604020202020204" pitchFamily="34" charset="0"/>
              </a:rPr>
              <a:t> symbolize in the context of this story? </a:t>
            </a:r>
          </a:p>
          <a:p>
            <a:pPr marL="514350" indent="-514350">
              <a:spcBef>
                <a:spcPts val="300"/>
              </a:spcBef>
              <a:spcAft>
                <a:spcPts val="300"/>
              </a:spcAft>
              <a:buFont typeface="+mj-lt"/>
              <a:buAutoNum type="alphaLcParenR"/>
            </a:pPr>
            <a:endParaRPr lang="en-US" sz="2800" dirty="0">
              <a:solidFill>
                <a:schemeClr val="bg1"/>
              </a:solidFill>
              <a:cs typeface="Arial" panose="020B0604020202020204" pitchFamily="34" charset="0"/>
            </a:endParaRPr>
          </a:p>
        </p:txBody>
      </p:sp>
      <p:pic>
        <p:nvPicPr>
          <p:cNvPr id="4" name="Picture 3">
            <a:extLst>
              <a:ext uri="{FF2B5EF4-FFF2-40B4-BE49-F238E27FC236}">
                <a16:creationId xmlns:a16="http://schemas.microsoft.com/office/drawing/2014/main" id="{87E5B760-A090-4F4A-9A8D-D3C390105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43" y="2044418"/>
            <a:ext cx="3505200" cy="2143125"/>
          </a:xfrm>
          <a:prstGeom prst="rect">
            <a:avLst/>
          </a:prstGeom>
        </p:spPr>
      </p:pic>
    </p:spTree>
    <p:extLst>
      <p:ext uri="{BB962C8B-B14F-4D97-AF65-F5344CB8AC3E}">
        <p14:creationId xmlns:p14="http://schemas.microsoft.com/office/powerpoint/2010/main" val="1666075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1335</Words>
  <Application>Microsoft Office PowerPoint</Application>
  <PresentationFormat>Widescreen</PresentationFormat>
  <Paragraphs>196</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Narrow</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244</cp:revision>
  <dcterms:created xsi:type="dcterms:W3CDTF">2020-05-14T05:07:44Z</dcterms:created>
  <dcterms:modified xsi:type="dcterms:W3CDTF">2020-09-14T02:48:17Z</dcterms:modified>
</cp:coreProperties>
</file>