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6" r:id="rId4"/>
    <p:sldId id="268" r:id="rId5"/>
    <p:sldId id="267" r:id="rId6"/>
    <p:sldId id="269" r:id="rId7"/>
    <p:sldId id="270" r:id="rId8"/>
    <p:sldId id="271" r:id="rId9"/>
    <p:sldId id="272" r:id="rId10"/>
    <p:sldId id="273"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EB35"/>
    <a:srgbClr val="FFCC99"/>
    <a:srgbClr val="FEE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15" autoAdjust="0"/>
    <p:restoredTop sz="85518" autoAdjust="0"/>
  </p:normalViewPr>
  <p:slideViewPr>
    <p:cSldViewPr snapToGrid="0">
      <p:cViewPr varScale="1">
        <p:scale>
          <a:sx n="67" d="100"/>
          <a:sy n="67" d="100"/>
        </p:scale>
        <p:origin x="109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C7D53-ADEF-47E4-8016-E800EBCC60A8}" type="datetimeFigureOut">
              <a:rPr lang="en-US" smtClean="0"/>
              <a:t>11/14/2020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79528-87EF-4D8F-8D8C-DB9CFB6E3D65}" type="slidenum">
              <a:rPr lang="en-US" smtClean="0"/>
              <a:t>‹#›</a:t>
            </a:fld>
            <a:endParaRPr lang="en-US"/>
          </a:p>
        </p:txBody>
      </p:sp>
    </p:spTree>
    <p:extLst>
      <p:ext uri="{BB962C8B-B14F-4D97-AF65-F5344CB8AC3E}">
        <p14:creationId xmlns:p14="http://schemas.microsoft.com/office/powerpoint/2010/main" val="1152646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 min.</a:t>
            </a:r>
          </a:p>
          <a:p>
            <a:endParaRPr lang="en-US" b="1" dirty="0"/>
          </a:p>
        </p:txBody>
      </p:sp>
      <p:sp>
        <p:nvSpPr>
          <p:cNvPr id="4" name="Slide Number Placeholder 3"/>
          <p:cNvSpPr>
            <a:spLocks noGrp="1"/>
          </p:cNvSpPr>
          <p:nvPr>
            <p:ph type="sldNum" sz="quarter" idx="5"/>
          </p:nvPr>
        </p:nvSpPr>
        <p:spPr/>
        <p:txBody>
          <a:bodyPr/>
          <a:lstStyle/>
          <a:p>
            <a:fld id="{5E479528-87EF-4D8F-8D8C-DB9CFB6E3D65}" type="slidenum">
              <a:rPr lang="en-US" smtClean="0"/>
              <a:t>2</a:t>
            </a:fld>
            <a:endParaRPr lang="en-US"/>
          </a:p>
        </p:txBody>
      </p:sp>
    </p:spTree>
    <p:extLst>
      <p:ext uri="{BB962C8B-B14F-4D97-AF65-F5344CB8AC3E}">
        <p14:creationId xmlns:p14="http://schemas.microsoft.com/office/powerpoint/2010/main" val="130786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10-12 min.</a:t>
            </a:r>
          </a:p>
        </p:txBody>
      </p:sp>
      <p:sp>
        <p:nvSpPr>
          <p:cNvPr id="4" name="Slide Number Placeholder 3"/>
          <p:cNvSpPr>
            <a:spLocks noGrp="1"/>
          </p:cNvSpPr>
          <p:nvPr>
            <p:ph type="sldNum" sz="quarter" idx="5"/>
          </p:nvPr>
        </p:nvSpPr>
        <p:spPr/>
        <p:txBody>
          <a:bodyPr/>
          <a:lstStyle/>
          <a:p>
            <a:fld id="{5E479528-87EF-4D8F-8D8C-DB9CFB6E3D65}" type="slidenum">
              <a:rPr lang="en-US" smtClean="0"/>
              <a:t>11</a:t>
            </a:fld>
            <a:endParaRPr lang="en-US"/>
          </a:p>
        </p:txBody>
      </p:sp>
    </p:spTree>
    <p:extLst>
      <p:ext uri="{BB962C8B-B14F-4D97-AF65-F5344CB8AC3E}">
        <p14:creationId xmlns:p14="http://schemas.microsoft.com/office/powerpoint/2010/main" val="1370668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20 </a:t>
            </a:r>
            <a:r>
              <a:rPr lang="en-US" b="1" dirty="0"/>
              <a:t>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DQs 12 min.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3 Videos (9 min.)</a:t>
            </a:r>
          </a:p>
        </p:txBody>
      </p:sp>
      <p:sp>
        <p:nvSpPr>
          <p:cNvPr id="4" name="Slide Number Placeholder 3"/>
          <p:cNvSpPr>
            <a:spLocks noGrp="1"/>
          </p:cNvSpPr>
          <p:nvPr>
            <p:ph type="sldNum" sz="quarter" idx="5"/>
          </p:nvPr>
        </p:nvSpPr>
        <p:spPr/>
        <p:txBody>
          <a:bodyPr/>
          <a:lstStyle/>
          <a:p>
            <a:fld id="{5E479528-87EF-4D8F-8D8C-DB9CFB6E3D65}" type="slidenum">
              <a:rPr lang="en-US" smtClean="0"/>
              <a:t>12</a:t>
            </a:fld>
            <a:endParaRPr lang="en-US"/>
          </a:p>
        </p:txBody>
      </p:sp>
    </p:spTree>
    <p:extLst>
      <p:ext uri="{BB962C8B-B14F-4D97-AF65-F5344CB8AC3E}">
        <p14:creationId xmlns:p14="http://schemas.microsoft.com/office/powerpoint/2010/main" val="332261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3</a:t>
            </a:fld>
            <a:endParaRPr lang="en-US"/>
          </a:p>
        </p:txBody>
      </p:sp>
    </p:spTree>
    <p:extLst>
      <p:ext uri="{BB962C8B-B14F-4D97-AF65-F5344CB8AC3E}">
        <p14:creationId xmlns:p14="http://schemas.microsoft.com/office/powerpoint/2010/main" val="275708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10-13 min.</a:t>
            </a:r>
          </a:p>
          <a:p>
            <a:endParaRPr lang="en-US" dirty="0"/>
          </a:p>
          <a:p>
            <a:r>
              <a:rPr lang="en-US" b="1" dirty="0"/>
              <a:t>- What is luck?</a:t>
            </a:r>
            <a:r>
              <a:rPr lang="en-US" dirty="0"/>
              <a:t> A force that brings good fortune or adversity. – </a:t>
            </a:r>
            <a:r>
              <a:rPr lang="en-US" i="1" dirty="0"/>
              <a:t>Merriam-Webster </a:t>
            </a:r>
          </a:p>
          <a:p>
            <a:r>
              <a:rPr lang="en-US" b="1" dirty="0"/>
              <a:t>- synonyms: </a:t>
            </a:r>
            <a:r>
              <a:rPr lang="en-US" b="0" dirty="0"/>
              <a:t>chance, fortune, karma</a:t>
            </a:r>
            <a:r>
              <a:rPr lang="en-US" b="1" dirty="0"/>
              <a:t>; antonym: </a:t>
            </a:r>
            <a:r>
              <a:rPr lang="en-US" b="0" dirty="0"/>
              <a:t>unlucky, luckless, misfortune, afflicted</a:t>
            </a:r>
          </a:p>
          <a:p>
            <a:r>
              <a:rPr lang="en-US" b="1" dirty="0"/>
              <a:t>- life events: </a:t>
            </a:r>
            <a:r>
              <a:rPr lang="en-US" b="0" dirty="0"/>
              <a:t>meeting one’s soulmate; marriage; children, winning the lottery, </a:t>
            </a:r>
          </a:p>
        </p:txBody>
      </p:sp>
      <p:sp>
        <p:nvSpPr>
          <p:cNvPr id="4" name="Slide Number Placeholder 3"/>
          <p:cNvSpPr>
            <a:spLocks noGrp="1"/>
          </p:cNvSpPr>
          <p:nvPr>
            <p:ph type="sldNum" sz="quarter" idx="5"/>
          </p:nvPr>
        </p:nvSpPr>
        <p:spPr/>
        <p:txBody>
          <a:bodyPr/>
          <a:lstStyle/>
          <a:p>
            <a:fld id="{5E479528-87EF-4D8F-8D8C-DB9CFB6E3D65}" type="slidenum">
              <a:rPr lang="en-US" smtClean="0"/>
              <a:t>4</a:t>
            </a:fld>
            <a:endParaRPr lang="en-US"/>
          </a:p>
        </p:txBody>
      </p:sp>
    </p:spTree>
    <p:extLst>
      <p:ext uri="{BB962C8B-B14F-4D97-AF65-F5344CB8AC3E}">
        <p14:creationId xmlns:p14="http://schemas.microsoft.com/office/powerpoint/2010/main" val="113524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3-4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Popular Science - The Science Of Luck, </a:t>
            </a:r>
            <a:r>
              <a:rPr lang="en-US" b="0" dirty="0"/>
              <a:t>https://www.popsci.com/luck-real/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Extra Newsweek article: https://web.archive.org/web/20090321192238/https://www.newsweek.com/id/181290/output/print</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5</a:t>
            </a:fld>
            <a:endParaRPr lang="en-US"/>
          </a:p>
        </p:txBody>
      </p:sp>
    </p:spTree>
    <p:extLst>
      <p:ext uri="{BB962C8B-B14F-4D97-AF65-F5344CB8AC3E}">
        <p14:creationId xmlns:p14="http://schemas.microsoft.com/office/powerpoint/2010/main" val="312036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4-5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24 Good Luck Charms from Around the World, </a:t>
            </a:r>
            <a:r>
              <a:rPr lang="en-US" b="0" dirty="0"/>
              <a:t>https://www.invaluable.com/blog/good-luck-charms/</a:t>
            </a:r>
          </a:p>
          <a:p>
            <a:r>
              <a:rPr lang="en-US" b="1" dirty="0"/>
              <a:t>** Good Luck Symbols in Different Cultures,</a:t>
            </a:r>
            <a:r>
              <a:rPr lang="en-US" dirty="0"/>
              <a:t> https://www.daytranslations.com/blog/good-luck-symbols-different-cultures/</a:t>
            </a:r>
            <a:br>
              <a:rPr lang="en-US" dirty="0"/>
            </a:br>
            <a:r>
              <a:rPr lang="en-US" dirty="0"/>
              <a:t>https://www.migrationtranslators.com.au/good-luck-symbols-in-different-cultures/</a:t>
            </a:r>
          </a:p>
          <a:p>
            <a:endParaRPr lang="en-US" dirty="0"/>
          </a:p>
          <a:p>
            <a:r>
              <a:rPr lang="en-US" b="1" dirty="0"/>
              <a:t>ASIA:</a:t>
            </a:r>
          </a:p>
          <a:p>
            <a:r>
              <a:rPr lang="en-US" b="1" dirty="0"/>
              <a:t>- </a:t>
            </a:r>
            <a:r>
              <a:rPr lang="en-US" b="1" dirty="0" err="1"/>
              <a:t>Maneki-Neko</a:t>
            </a:r>
            <a:r>
              <a:rPr lang="en-US" b="1" dirty="0"/>
              <a:t>: </a:t>
            </a:r>
            <a:r>
              <a:rPr lang="en-US" b="0" dirty="0"/>
              <a:t>The Japanese phrase “</a:t>
            </a:r>
            <a:r>
              <a:rPr lang="en-US" b="0" dirty="0" err="1"/>
              <a:t>Maneki</a:t>
            </a:r>
            <a:r>
              <a:rPr lang="en-US" b="0" dirty="0"/>
              <a:t> </a:t>
            </a:r>
            <a:r>
              <a:rPr lang="en-US" b="0" dirty="0" err="1"/>
              <a:t>Neko</a:t>
            </a:r>
            <a:r>
              <a:rPr lang="en-US" b="0" dirty="0"/>
              <a:t>” is literally translated to mean “beckoning cat.” (click link for origin/story)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witandfolly.co/</a:t>
            </a:r>
            <a:r>
              <a:rPr lang="en-US" b="0" dirty="0" err="1"/>
              <a:t>maneki-neko</a:t>
            </a:r>
            <a:endParaRPr lang="en-US" b="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Laughing Buddha: </a:t>
            </a:r>
            <a:r>
              <a:rPr lang="en-US" b="0" dirty="0"/>
              <a:t>To bring you luck, you have to keep a positive attitude and rub the Buddha’s stomach every day.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5E479528-87EF-4D8F-8D8C-DB9CFB6E3D65}" type="slidenum">
              <a:rPr lang="en-US" smtClean="0"/>
              <a:t>6</a:t>
            </a:fld>
            <a:endParaRPr lang="en-US"/>
          </a:p>
        </p:txBody>
      </p:sp>
    </p:spTree>
    <p:extLst>
      <p:ext uri="{BB962C8B-B14F-4D97-AF65-F5344CB8AC3E}">
        <p14:creationId xmlns:p14="http://schemas.microsoft.com/office/powerpoint/2010/main" val="245487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6-7 min.</a:t>
            </a:r>
          </a:p>
          <a:p>
            <a:endParaRPr lang="en-US" dirty="0"/>
          </a:p>
          <a:p>
            <a:r>
              <a:rPr lang="en-US" b="1" dirty="0"/>
              <a:t>MIDDLE EAST: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Scarab Beetle Amulet: </a:t>
            </a:r>
            <a:r>
              <a:rPr lang="en-US" b="0" dirty="0"/>
              <a:t>It symbolized rebirth and regeneration, and was believed to provide protection from evil.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5E479528-87EF-4D8F-8D8C-DB9CFB6E3D65}" type="slidenum">
              <a:rPr lang="en-US" smtClean="0"/>
              <a:t>7</a:t>
            </a:fld>
            <a:endParaRPr lang="en-US"/>
          </a:p>
        </p:txBody>
      </p:sp>
    </p:spTree>
    <p:extLst>
      <p:ext uri="{BB962C8B-B14F-4D97-AF65-F5344CB8AC3E}">
        <p14:creationId xmlns:p14="http://schemas.microsoft.com/office/powerpoint/2010/main" val="355412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6-7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EUROPE: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Acorns</a:t>
            </a:r>
            <a:r>
              <a:rPr lang="en-US" b="0" dirty="0"/>
              <a:t>: Long before acorns were considered good luck, they were associated with magic between two witches. When passing each other in the woods, witches would hand each other acorns to let one another know who they were and that they were safe in one another’s company. As a good luck symbol, acorns are said to protect one’s health. Carrying an acorn is believed to protect from illnesses, aches, and other pains. If you’re already ill, it is said to speed up the healing process and alleviate any pain.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NORTH AMERICA: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Horseshoe</a:t>
            </a:r>
            <a:r>
              <a:rPr lang="en-US" b="0" dirty="0"/>
              <a:t> (USA): the superstitious believe that hanging a horseshoe over your door will bring your home protection and good luck.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Dream catcher</a:t>
            </a:r>
            <a:r>
              <a:rPr lang="en-US" b="0" dirty="0"/>
              <a:t>: the Chippewa Native American dream catcher is used for those with trouble sleeping, specifically those with nightmares. When the person is asleep, the dreamcatcher is said to trap all the nightmares of the sleeper, to bestow good luck, and allow good dreams to flow freely. Legend has it that when the sun rises, the bad dreams caught in the dream catcher dissolve, as they cannot survive daylight. The Chippewa, or Ojibwa, Native Americans designed these dream catchers to help protect their children. The tradition is associated with the </a:t>
            </a:r>
            <a:r>
              <a:rPr lang="en-US" b="0" dirty="0" err="1"/>
              <a:t>Asibikaashi</a:t>
            </a:r>
            <a:r>
              <a:rPr lang="en-US" b="0" dirty="0"/>
              <a:t>, or Spider Woman, a woman from Ojibwa legend who was a caretaker of all children.</a:t>
            </a:r>
          </a:p>
        </p:txBody>
      </p:sp>
      <p:sp>
        <p:nvSpPr>
          <p:cNvPr id="4" name="Slide Number Placeholder 3"/>
          <p:cNvSpPr>
            <a:spLocks noGrp="1"/>
          </p:cNvSpPr>
          <p:nvPr>
            <p:ph type="sldNum" sz="quarter" idx="5"/>
          </p:nvPr>
        </p:nvSpPr>
        <p:spPr/>
        <p:txBody>
          <a:bodyPr/>
          <a:lstStyle/>
          <a:p>
            <a:fld id="{5E479528-87EF-4D8F-8D8C-DB9CFB6E3D65}" type="slidenum">
              <a:rPr lang="en-US" smtClean="0"/>
              <a:t>8</a:t>
            </a:fld>
            <a:endParaRPr lang="en-US"/>
          </a:p>
        </p:txBody>
      </p:sp>
    </p:spTree>
    <p:extLst>
      <p:ext uri="{BB962C8B-B14F-4D97-AF65-F5344CB8AC3E}">
        <p14:creationId xmlns:p14="http://schemas.microsoft.com/office/powerpoint/2010/main" val="588350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 min.</a:t>
            </a:r>
          </a:p>
          <a:p>
            <a:endParaRPr lang="en-US" dirty="0"/>
          </a:p>
          <a:p>
            <a:r>
              <a:rPr lang="en-US" b="1" dirty="0"/>
              <a:t>Rituals:</a:t>
            </a:r>
          </a:p>
          <a:p>
            <a:r>
              <a:rPr lang="en-US" dirty="0"/>
              <a:t>https://goodlucksymbols.blogspot.com/p/good-luck-rituals.html</a:t>
            </a:r>
          </a:p>
          <a:p>
            <a:r>
              <a:rPr lang="en-US" dirty="0"/>
              <a:t>http://superstitionlane.com/luck-2/6-good-luck-rituals/</a:t>
            </a:r>
          </a:p>
          <a:p>
            <a:r>
              <a:rPr lang="en-US" dirty="0"/>
              <a:t>https://www.mentalfloss.com/article/79409/14-good-luck-superstitions-around-world </a:t>
            </a:r>
          </a:p>
          <a:p>
            <a:endParaRPr lang="en-US" dirty="0"/>
          </a:p>
          <a:p>
            <a:r>
              <a:rPr lang="en-US" b="1" dirty="0"/>
              <a:t>- Birthday candles</a:t>
            </a:r>
            <a:r>
              <a:rPr lang="en-US" dirty="0"/>
              <a:t>: Blowing out the candles is an ancient worship ritual of the </a:t>
            </a:r>
            <a:r>
              <a:rPr lang="en-US" b="1" dirty="0"/>
              <a:t>Greek goddess Artemis</a:t>
            </a:r>
            <a:r>
              <a:rPr lang="en-US" dirty="0"/>
              <a:t>. On her birthday, they made her little cakes in the shape of a moon and the people placed candles on the temple altar. </a:t>
            </a:r>
            <a:r>
              <a:rPr lang="en-US" b="1" dirty="0"/>
              <a:t>If the people could blow out the candles in one breath, Artemis would make their wish come true, bring them good luck, and watch over them</a:t>
            </a:r>
            <a:r>
              <a:rPr lang="en-US" dirty="0"/>
              <a:t>.</a:t>
            </a:r>
          </a:p>
          <a:p>
            <a:r>
              <a:rPr lang="en-US" b="1" dirty="0"/>
              <a:t>- Cross fingers: </a:t>
            </a:r>
            <a:r>
              <a:rPr lang="en-US" dirty="0"/>
              <a:t>The power of such an act </a:t>
            </a:r>
            <a:r>
              <a:rPr lang="en-US" b="1" dirty="0"/>
              <a:t>dates back to the early Christians</a:t>
            </a:r>
            <a:r>
              <a:rPr lang="en-US" dirty="0"/>
              <a:t> who were </a:t>
            </a:r>
            <a:r>
              <a:rPr lang="en-US" b="1" dirty="0"/>
              <a:t>forced to worship in secret</a:t>
            </a:r>
            <a:r>
              <a:rPr lang="en-US" dirty="0"/>
              <a:t>. While they couldn’t have representations of the cross to inspire them, they could, and did, </a:t>
            </a:r>
            <a:r>
              <a:rPr lang="en-US" b="1" dirty="0"/>
              <a:t>create a reminder of Christ’s passion be making a cross of their middle and index fingers</a:t>
            </a:r>
            <a:r>
              <a:rPr lang="en-US" dirty="0"/>
              <a:t>.</a:t>
            </a:r>
          </a:p>
          <a:p>
            <a:r>
              <a:rPr lang="en-US" b="1" dirty="0"/>
              <a:t>- Baby’s hair: </a:t>
            </a:r>
            <a:r>
              <a:rPr lang="en-US" dirty="0"/>
              <a:t>From ancient times in cultures around the world, such mementos were intended </a:t>
            </a:r>
            <a:r>
              <a:rPr lang="en-US" b="1" dirty="0"/>
              <a:t>to ensure a long and healthy life, as long as the lock of hair was kept in a safe place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5E479528-87EF-4D8F-8D8C-DB9CFB6E3D65}" type="slidenum">
              <a:rPr lang="en-US" smtClean="0"/>
              <a:t>9</a:t>
            </a:fld>
            <a:endParaRPr lang="en-US"/>
          </a:p>
        </p:txBody>
      </p:sp>
    </p:spTree>
    <p:extLst>
      <p:ext uri="{BB962C8B-B14F-4D97-AF65-F5344CB8AC3E}">
        <p14:creationId xmlns:p14="http://schemas.microsoft.com/office/powerpoint/2010/main" val="3245507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Rice shower: </a:t>
            </a:r>
            <a:r>
              <a:rPr lang="en-US" dirty="0"/>
              <a:t>It comes from </a:t>
            </a:r>
            <a:r>
              <a:rPr lang="en-US" b="1" dirty="0"/>
              <a:t>ancient China</a:t>
            </a:r>
            <a:r>
              <a:rPr lang="en-US" dirty="0"/>
              <a:t>, where rice was a symbol of fruitfulness. In the Middle Ages, Europeans substituted wheat for rice, but the meaning was the 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Coin into fountain: </a:t>
            </a:r>
            <a:r>
              <a:rPr lang="en-US" b="0" dirty="0"/>
              <a:t>It is a tradition that dates back to the ancient Greeks and possible even further into antiquity. The ancients believed that a gift of a little money to the gods who inhabited their wells would keep the wells from running dry.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Article - Why Do We Throw Coins in Fountains? https://greatergood.berkeley.edu/article/item/why_do_we_throw_coins_in_fountains </a:t>
            </a:r>
          </a:p>
        </p:txBody>
      </p:sp>
      <p:sp>
        <p:nvSpPr>
          <p:cNvPr id="4" name="Slide Number Placeholder 3"/>
          <p:cNvSpPr>
            <a:spLocks noGrp="1"/>
          </p:cNvSpPr>
          <p:nvPr>
            <p:ph type="sldNum" sz="quarter" idx="5"/>
          </p:nvPr>
        </p:nvSpPr>
        <p:spPr/>
        <p:txBody>
          <a:bodyPr/>
          <a:lstStyle/>
          <a:p>
            <a:fld id="{5E479528-87EF-4D8F-8D8C-DB9CFB6E3D65}" type="slidenum">
              <a:rPr lang="en-US" smtClean="0"/>
              <a:t>10</a:t>
            </a:fld>
            <a:endParaRPr lang="en-US"/>
          </a:p>
        </p:txBody>
      </p:sp>
    </p:spTree>
    <p:extLst>
      <p:ext uri="{BB962C8B-B14F-4D97-AF65-F5344CB8AC3E}">
        <p14:creationId xmlns:p14="http://schemas.microsoft.com/office/powerpoint/2010/main" val="108502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EF3E-5250-4CA6-8C5C-074CBB9A1E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F0B4BE-F0E4-490E-A2C4-632A5AE7C9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84405E-B608-42A6-AA2E-3051F3A683E1}"/>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5" name="Footer Placeholder 4">
            <a:extLst>
              <a:ext uri="{FF2B5EF4-FFF2-40B4-BE49-F238E27FC236}">
                <a16:creationId xmlns:a16="http://schemas.microsoft.com/office/drawing/2014/main" id="{E00F54F5-35AD-423D-9955-0944DD5AF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E24D8-26D5-4079-B743-C51777BCFAAF}"/>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424614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E-DF8F-47F5-81EA-0A6C58C43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1BE026-9841-4328-8D14-B71881A9E1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B43E-10B6-42A7-BCFD-C18BAE76300B}"/>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5" name="Footer Placeholder 4">
            <a:extLst>
              <a:ext uri="{FF2B5EF4-FFF2-40B4-BE49-F238E27FC236}">
                <a16:creationId xmlns:a16="http://schemas.microsoft.com/office/drawing/2014/main" id="{1809E076-5BB5-40B2-AB42-138E05A3E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DDBED-5367-4CE0-B389-1A1D6B66BF4F}"/>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350578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D86EE-0A8A-4811-BD66-24C9E68460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5636E8-E772-4DFC-86FC-5466E4EE53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FDDF7-C94C-4ABB-8773-7D9972DA1722}"/>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5" name="Footer Placeholder 4">
            <a:extLst>
              <a:ext uri="{FF2B5EF4-FFF2-40B4-BE49-F238E27FC236}">
                <a16:creationId xmlns:a16="http://schemas.microsoft.com/office/drawing/2014/main" id="{FCF4D730-A203-4366-A68B-572DA7EF3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5F08A-6A73-40E8-9D29-6C940D6818A5}"/>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45201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F526-D1AA-4CF1-90E7-4A68C7512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A885C-15E4-4F18-BA3D-DA94498168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96A9D-FEE3-4A41-8BDC-E777AED53161}"/>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5" name="Footer Placeholder 4">
            <a:extLst>
              <a:ext uri="{FF2B5EF4-FFF2-40B4-BE49-F238E27FC236}">
                <a16:creationId xmlns:a16="http://schemas.microsoft.com/office/drawing/2014/main" id="{D8FC9FFE-C125-4ADB-A02E-EA733FCFE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C5233-ED1B-4B63-A9DF-ECC8DC3C130F}"/>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336727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0E67-5D2C-4855-AC3E-716119CC6E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760055-C71B-41B1-A50E-8DC797E871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7E981-A657-4D40-A398-9990640776C1}"/>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5" name="Footer Placeholder 4">
            <a:extLst>
              <a:ext uri="{FF2B5EF4-FFF2-40B4-BE49-F238E27FC236}">
                <a16:creationId xmlns:a16="http://schemas.microsoft.com/office/drawing/2014/main" id="{B7E70D40-50E5-4795-B21B-8EC6209D6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CC499-CA9F-49C4-9459-A8D76E9F5AF4}"/>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89692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955E-A34C-463B-8FF6-A8087BC836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A6F2E2-A6D9-41C6-B825-A571A5D506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369CED-8036-4CE7-82C9-8516FD745E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3982C0-368A-4C71-AC27-9E98E79325ED}"/>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6" name="Footer Placeholder 5">
            <a:extLst>
              <a:ext uri="{FF2B5EF4-FFF2-40B4-BE49-F238E27FC236}">
                <a16:creationId xmlns:a16="http://schemas.microsoft.com/office/drawing/2014/main" id="{BA7EB569-4B5A-4BD7-AE30-45C347220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F6058-2490-4C07-8AEA-A9CA523072B4}"/>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161760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6FBE-830B-4AC6-97A7-DA69A8CFC6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EAD91D-D00B-46FC-9910-A6416D0E5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2DF07-FF6E-4222-8E60-4F217AA424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60E2CB-85D0-4151-9F50-BA0E5AF6F6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24B972-CD0A-4FCF-99B9-ABCA5D0911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7315DF-89C3-444B-B9DE-8F2C584F0007}"/>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8" name="Footer Placeholder 7">
            <a:extLst>
              <a:ext uri="{FF2B5EF4-FFF2-40B4-BE49-F238E27FC236}">
                <a16:creationId xmlns:a16="http://schemas.microsoft.com/office/drawing/2014/main" id="{1F3ED5EB-EE02-4BC4-9C5B-CEB0D7860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2EF283-6182-49CB-B411-79BF42B0A0CA}"/>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99097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EF53-1FC9-4C20-9F31-1EEA5E54E7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C7919F-9722-4994-966A-E8F49740B74E}"/>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4" name="Footer Placeholder 3">
            <a:extLst>
              <a:ext uri="{FF2B5EF4-FFF2-40B4-BE49-F238E27FC236}">
                <a16:creationId xmlns:a16="http://schemas.microsoft.com/office/drawing/2014/main" id="{5C0A726E-F689-4ADF-BCA1-0CB3565AF4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0206C5-FB0B-4DD3-A23F-A3DDD888D5F9}"/>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4567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BCC955-8FDD-4AB2-9942-ED926B28F39C}"/>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3" name="Footer Placeholder 2">
            <a:extLst>
              <a:ext uri="{FF2B5EF4-FFF2-40B4-BE49-F238E27FC236}">
                <a16:creationId xmlns:a16="http://schemas.microsoft.com/office/drawing/2014/main" id="{A3224DBB-716C-4BC7-88A5-16B6648A8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0FAAD0-E471-4C36-9633-EAA30BD99BFC}"/>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174212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55C92-8EF3-49CD-BAD1-2E58721CB5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4B5898-E95F-427F-910A-8ECEA957E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D033E-40C8-4ACD-ACBC-6BA146D96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38B4C2-A5DB-47D6-A541-77EAE693E850}"/>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6" name="Footer Placeholder 5">
            <a:extLst>
              <a:ext uri="{FF2B5EF4-FFF2-40B4-BE49-F238E27FC236}">
                <a16:creationId xmlns:a16="http://schemas.microsoft.com/office/drawing/2014/main" id="{BB5DFB5D-C0A9-47C8-84B9-7E4D49889A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86ADFD-F346-4EE5-B943-972A6344714C}"/>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358731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68F9-1819-4476-BB87-E17FEB91CD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2D5D47-FA20-4013-AAE4-8C3975CCE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A112B8-45D6-4A64-913B-FB9C53B19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AC89C-183E-4CC5-9923-43F9742E3355}"/>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6" name="Footer Placeholder 5">
            <a:extLst>
              <a:ext uri="{FF2B5EF4-FFF2-40B4-BE49-F238E27FC236}">
                <a16:creationId xmlns:a16="http://schemas.microsoft.com/office/drawing/2014/main" id="{AFCF1663-33B7-46D5-B530-68C7D76E97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98827-05A7-48E5-AFAA-058FAEDFB2F0}"/>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41422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45D63-ACE7-472F-8C82-D9FEA0625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A212AB-7790-4ACE-B8F2-F1101A629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28CFD-1B41-4220-9259-DE04E817CC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81D74-0584-4E08-849A-984E4570D4AA}" type="datetimeFigureOut">
              <a:rPr lang="en-US" smtClean="0"/>
              <a:t>11/14/2020</a:t>
            </a:fld>
            <a:endParaRPr lang="en-US"/>
          </a:p>
        </p:txBody>
      </p:sp>
      <p:sp>
        <p:nvSpPr>
          <p:cNvPr id="5" name="Footer Placeholder 4">
            <a:extLst>
              <a:ext uri="{FF2B5EF4-FFF2-40B4-BE49-F238E27FC236}">
                <a16:creationId xmlns:a16="http://schemas.microsoft.com/office/drawing/2014/main" id="{6D7D1A9D-2B7B-411A-A2D8-DACAB80BE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94C30-B122-46CF-8407-CA0559E342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06777-3ACD-44AC-87B0-B88FD2FA59AD}" type="slidenum">
              <a:rPr lang="en-US" smtClean="0"/>
              <a:t>‹#›</a:t>
            </a:fld>
            <a:endParaRPr lang="en-US"/>
          </a:p>
        </p:txBody>
      </p:sp>
    </p:spTree>
    <p:extLst>
      <p:ext uri="{BB962C8B-B14F-4D97-AF65-F5344CB8AC3E}">
        <p14:creationId xmlns:p14="http://schemas.microsoft.com/office/powerpoint/2010/main" val="104669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iberty-academy.org/"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short-story.net/read/12944/amanita/" TargetMode="External"/><Relationship Id="rId5" Type="http://schemas.openxmlformats.org/officeDocument/2006/relationships/hyperlink" Target="http://liberty-academy.org/teens-adults/amanita/amanita/Amanita-Dan_Fournier-First_Edition-2020-02-22.pdf"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702904" y="5317435"/>
            <a:ext cx="9144000" cy="981194"/>
          </a:xfrm>
        </p:spPr>
        <p:txBody>
          <a:bodyPr>
            <a:normAutofit/>
          </a:bodyPr>
          <a:lstStyle/>
          <a:p>
            <a:r>
              <a:rPr lang="en-US" sz="4400" dirty="0">
                <a:solidFill>
                  <a:schemeClr val="bg1">
                    <a:lumMod val="95000"/>
                  </a:schemeClr>
                </a:solidFill>
              </a:rPr>
              <a:t>Chapter 5 – The Swarm</a:t>
            </a:r>
          </a:p>
        </p:txBody>
      </p:sp>
      <p:pic>
        <p:nvPicPr>
          <p:cNvPr id="5" name="Picture 4">
            <a:extLst>
              <a:ext uri="{FF2B5EF4-FFF2-40B4-BE49-F238E27FC236}">
                <a16:creationId xmlns:a16="http://schemas.microsoft.com/office/drawing/2014/main" id="{D50F8EA5-8656-4A0D-8EEB-80B5976CD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731" y="920615"/>
            <a:ext cx="4174537" cy="3651385"/>
          </a:xfrm>
          <a:prstGeom prst="rect">
            <a:avLst/>
          </a:prstGeom>
        </p:spPr>
      </p:pic>
      <p:pic>
        <p:nvPicPr>
          <p:cNvPr id="4" name="Picture 3">
            <a:hlinkClick r:id="rId3"/>
            <a:extLst>
              <a:ext uri="{FF2B5EF4-FFF2-40B4-BE49-F238E27FC236}">
                <a16:creationId xmlns:a16="http://schemas.microsoft.com/office/drawing/2014/main" id="{7BAC5B59-CF8D-4FA8-A411-EBB314F36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19" y="175180"/>
            <a:ext cx="3251200" cy="2057400"/>
          </a:xfrm>
          <a:prstGeom prst="rect">
            <a:avLst/>
          </a:prstGeom>
        </p:spPr>
      </p:pic>
      <p:sp>
        <p:nvSpPr>
          <p:cNvPr id="6" name="TextBox 5">
            <a:extLst>
              <a:ext uri="{FF2B5EF4-FFF2-40B4-BE49-F238E27FC236}">
                <a16:creationId xmlns:a16="http://schemas.microsoft.com/office/drawing/2014/main" id="{3FA3388E-9220-4777-8C9F-0454CEC337F4}"/>
              </a:ext>
            </a:extLst>
          </p:cNvPr>
          <p:cNvSpPr txBox="1"/>
          <p:nvPr/>
        </p:nvSpPr>
        <p:spPr>
          <a:xfrm>
            <a:off x="8551901" y="419050"/>
            <a:ext cx="3251199" cy="1569660"/>
          </a:xfrm>
          <a:prstGeom prst="rect">
            <a:avLst/>
          </a:prstGeom>
          <a:solidFill>
            <a:schemeClr val="tx1"/>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chemeClr val="bg1"/>
                </a:solidFill>
                <a:hlinkClick r:id="rId5"/>
              </a:rPr>
              <a:t>Download the Amanita eBook</a:t>
            </a:r>
            <a:r>
              <a:rPr lang="en-US" sz="2400" dirty="0">
                <a:solidFill>
                  <a:schemeClr val="bg1"/>
                </a:solidFill>
              </a:rPr>
              <a:t> (PDF)</a:t>
            </a:r>
          </a:p>
          <a:p>
            <a:pPr algn="ctr"/>
            <a:endParaRPr lang="en-US" sz="2400" dirty="0">
              <a:solidFill>
                <a:schemeClr val="bg1"/>
              </a:solidFill>
            </a:endParaRPr>
          </a:p>
          <a:p>
            <a:pPr algn="ctr"/>
            <a:r>
              <a:rPr lang="en-US" sz="2400" dirty="0">
                <a:solidFill>
                  <a:schemeClr val="bg1"/>
                </a:solidFill>
              </a:rPr>
              <a:t>Or </a:t>
            </a:r>
            <a:r>
              <a:rPr lang="en-US" sz="2400" dirty="0">
                <a:solidFill>
                  <a:schemeClr val="bg1"/>
                </a:solidFill>
                <a:hlinkClick r:id="rId6"/>
              </a:rPr>
              <a:t>Read it Online</a:t>
            </a:r>
            <a:endParaRPr lang="en-US" sz="2400" dirty="0">
              <a:solidFill>
                <a:schemeClr val="bg1"/>
              </a:solidFill>
            </a:endParaRPr>
          </a:p>
        </p:txBody>
      </p:sp>
    </p:spTree>
    <p:extLst>
      <p:ext uri="{BB962C8B-B14F-4D97-AF65-F5344CB8AC3E}">
        <p14:creationId xmlns:p14="http://schemas.microsoft.com/office/powerpoint/2010/main" val="228007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445770" y="1034219"/>
            <a:ext cx="11117374" cy="1031051"/>
          </a:xfrm>
          <a:prstGeom prst="rect">
            <a:avLst/>
          </a:prstGeom>
          <a:noFill/>
        </p:spPr>
        <p:txBody>
          <a:bodyPr wrap="square" rtlCol="0">
            <a:spAutoFit/>
          </a:bodyPr>
          <a:lstStyle/>
          <a:p>
            <a:pPr marL="457200" indent="-457200">
              <a:spcBef>
                <a:spcPts val="300"/>
              </a:spcBef>
              <a:spcAft>
                <a:spcPts val="300"/>
              </a:spcAft>
              <a:buFont typeface="Arial" panose="020B0604020202020204" pitchFamily="34" charset="0"/>
              <a:buChar char="•"/>
            </a:pPr>
            <a:r>
              <a:rPr lang="en-US" sz="2800" dirty="0">
                <a:solidFill>
                  <a:schemeClr val="bg1"/>
                </a:solidFill>
              </a:rPr>
              <a:t>A </a:t>
            </a:r>
            <a:r>
              <a:rPr lang="en-US" sz="2800" b="1" dirty="0">
                <a:solidFill>
                  <a:srgbClr val="8CEB35"/>
                </a:solidFill>
              </a:rPr>
              <a:t>ritual</a:t>
            </a:r>
            <a:r>
              <a:rPr lang="en-US" sz="2800" dirty="0">
                <a:solidFill>
                  <a:schemeClr val="bg1"/>
                </a:solidFill>
              </a:rPr>
              <a:t> is a set of actions performed for a specific ceremony or purpose. </a:t>
            </a:r>
            <a:endParaRPr lang="en-US" sz="2800" i="1" dirty="0">
              <a:solidFill>
                <a:schemeClr val="bg1"/>
              </a:solidFill>
            </a:endParaRPr>
          </a:p>
          <a:p>
            <a:pPr marL="457200" indent="-457200">
              <a:spcBef>
                <a:spcPts val="300"/>
              </a:spcBef>
              <a:spcAft>
                <a:spcPts val="300"/>
              </a:spcAft>
              <a:buFont typeface="Arial" panose="020B0604020202020204" pitchFamily="34" charset="0"/>
              <a:buChar char="•"/>
            </a:pPr>
            <a:r>
              <a:rPr lang="en-US" sz="2800" dirty="0">
                <a:solidFill>
                  <a:schemeClr val="bg1"/>
                </a:solidFill>
              </a:rPr>
              <a:t>Here are some </a:t>
            </a:r>
            <a:r>
              <a:rPr lang="en-US" sz="2800" b="1" dirty="0">
                <a:solidFill>
                  <a:schemeClr val="bg1"/>
                </a:solidFill>
              </a:rPr>
              <a:t>common ones </a:t>
            </a:r>
            <a:r>
              <a:rPr lang="en-US" sz="2800" dirty="0">
                <a:solidFill>
                  <a:schemeClr val="bg1"/>
                </a:solidFill>
              </a:rPr>
              <a:t>from around the word:</a:t>
            </a:r>
            <a:endParaRPr lang="en-US" sz="2800" dirty="0">
              <a:solidFill>
                <a:srgbClr val="FFFF00"/>
              </a:solidFill>
            </a:endParaRPr>
          </a:p>
        </p:txBody>
      </p:sp>
      <p:sp>
        <p:nvSpPr>
          <p:cNvPr id="3" name="TextBox 2">
            <a:extLst>
              <a:ext uri="{FF2B5EF4-FFF2-40B4-BE49-F238E27FC236}">
                <a16:creationId xmlns:a16="http://schemas.microsoft.com/office/drawing/2014/main" id="{AA24553E-0C73-4AA2-87AE-DAFD58EDDA1F}"/>
              </a:ext>
            </a:extLst>
          </p:cNvPr>
          <p:cNvSpPr txBox="1"/>
          <p:nvPr/>
        </p:nvSpPr>
        <p:spPr>
          <a:xfrm>
            <a:off x="2617470" y="225258"/>
            <a:ext cx="6492240" cy="707886"/>
          </a:xfrm>
          <a:prstGeom prst="rect">
            <a:avLst/>
          </a:prstGeom>
          <a:noFill/>
        </p:spPr>
        <p:txBody>
          <a:bodyPr wrap="square" rtlCol="0">
            <a:spAutoFit/>
          </a:bodyPr>
          <a:lstStyle/>
          <a:p>
            <a:pPr algn="ctr"/>
            <a:r>
              <a:rPr lang="en-US" sz="4000" dirty="0">
                <a:solidFill>
                  <a:srgbClr val="8CEB35"/>
                </a:solidFill>
              </a:rPr>
              <a:t>Good Luck </a:t>
            </a:r>
            <a:r>
              <a:rPr lang="en-US" sz="4000" b="1" dirty="0">
                <a:solidFill>
                  <a:srgbClr val="8CEB35"/>
                </a:solidFill>
              </a:rPr>
              <a:t>Rituals</a:t>
            </a:r>
            <a:endParaRPr lang="en-US" b="1" dirty="0">
              <a:solidFill>
                <a:srgbClr val="8CEB35"/>
              </a:solidFill>
            </a:endParaRPr>
          </a:p>
        </p:txBody>
      </p:sp>
      <p:sp>
        <p:nvSpPr>
          <p:cNvPr id="5" name="TextBox 4">
            <a:extLst>
              <a:ext uri="{FF2B5EF4-FFF2-40B4-BE49-F238E27FC236}">
                <a16:creationId xmlns:a16="http://schemas.microsoft.com/office/drawing/2014/main" id="{FE31BFF4-88F5-48F3-B2B7-6A76047A34BB}"/>
              </a:ext>
            </a:extLst>
          </p:cNvPr>
          <p:cNvSpPr txBox="1"/>
          <p:nvPr/>
        </p:nvSpPr>
        <p:spPr>
          <a:xfrm>
            <a:off x="882347" y="5526397"/>
            <a:ext cx="4514850" cy="830997"/>
          </a:xfrm>
          <a:prstGeom prst="rect">
            <a:avLst/>
          </a:prstGeom>
          <a:noFill/>
        </p:spPr>
        <p:txBody>
          <a:bodyPr wrap="square" rtlCol="0">
            <a:spAutoFit/>
          </a:bodyPr>
          <a:lstStyle/>
          <a:p>
            <a:pPr algn="ctr"/>
            <a:r>
              <a:rPr lang="en-US" sz="2400" b="1" dirty="0">
                <a:solidFill>
                  <a:srgbClr val="FFFF00"/>
                </a:solidFill>
                <a:latin typeface="Arial" panose="020B0604020202020204" pitchFamily="34" charset="0"/>
                <a:cs typeface="Arial" panose="020B0604020202020204" pitchFamily="34" charset="0"/>
              </a:rPr>
              <a:t>Throwing rice at bride &amp; groom at a wedding</a:t>
            </a:r>
            <a:endParaRPr lang="en-US" sz="2400" dirty="0">
              <a:solidFill>
                <a:srgbClr val="FFFF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53E3668-23D2-4013-995B-0D2855D68737}"/>
              </a:ext>
            </a:extLst>
          </p:cNvPr>
          <p:cNvSpPr txBox="1"/>
          <p:nvPr/>
        </p:nvSpPr>
        <p:spPr>
          <a:xfrm>
            <a:off x="5907971" y="2426151"/>
            <a:ext cx="5096434" cy="461665"/>
          </a:xfrm>
          <a:prstGeom prst="rect">
            <a:avLst/>
          </a:prstGeom>
          <a:noFill/>
        </p:spPr>
        <p:txBody>
          <a:bodyPr wrap="square" rtlCol="0">
            <a:spAutoFit/>
          </a:bodyPr>
          <a:lstStyle/>
          <a:p>
            <a:pPr algn="ctr"/>
            <a:r>
              <a:rPr lang="en-US" sz="2400" b="1" dirty="0">
                <a:solidFill>
                  <a:srgbClr val="FFFF00"/>
                </a:solidFill>
                <a:latin typeface="Arial" panose="020B0604020202020204" pitchFamily="34" charset="0"/>
                <a:cs typeface="Arial" panose="020B0604020202020204" pitchFamily="34" charset="0"/>
              </a:rPr>
              <a:t>Tossing a coin in to a fountain</a:t>
            </a:r>
            <a:endParaRPr lang="en-US" sz="2400" dirty="0">
              <a:solidFill>
                <a:srgbClr val="FFFF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A02FBB6-4905-41E9-A00F-99D78675B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347" y="2364494"/>
            <a:ext cx="4514850" cy="3000375"/>
          </a:xfrm>
          <a:prstGeom prst="rect">
            <a:avLst/>
          </a:prstGeom>
        </p:spPr>
      </p:pic>
      <p:pic>
        <p:nvPicPr>
          <p:cNvPr id="12" name="Picture 11">
            <a:extLst>
              <a:ext uri="{FF2B5EF4-FFF2-40B4-BE49-F238E27FC236}">
                <a16:creationId xmlns:a16="http://schemas.microsoft.com/office/drawing/2014/main" id="{398F2068-0F5A-4CAB-B55F-8E21345F5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1969" y="3099027"/>
            <a:ext cx="4388437" cy="2285938"/>
          </a:xfrm>
          <a:prstGeom prst="rect">
            <a:avLst/>
          </a:prstGeom>
        </p:spPr>
      </p:pic>
    </p:spTree>
    <p:extLst>
      <p:ext uri="{BB962C8B-B14F-4D97-AF65-F5344CB8AC3E}">
        <p14:creationId xmlns:p14="http://schemas.microsoft.com/office/powerpoint/2010/main" val="362308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5 – The Swarm</a:t>
            </a:r>
          </a:p>
        </p:txBody>
      </p:sp>
      <p:sp>
        <p:nvSpPr>
          <p:cNvPr id="4" name="TextBox 3">
            <a:extLst>
              <a:ext uri="{FF2B5EF4-FFF2-40B4-BE49-F238E27FC236}">
                <a16:creationId xmlns:a16="http://schemas.microsoft.com/office/drawing/2014/main" id="{990764FC-0660-40E6-85B8-E1A77154568C}"/>
              </a:ext>
            </a:extLst>
          </p:cNvPr>
          <p:cNvSpPr txBox="1"/>
          <p:nvPr/>
        </p:nvSpPr>
        <p:spPr>
          <a:xfrm>
            <a:off x="489856" y="1664162"/>
            <a:ext cx="10951367" cy="4585871"/>
          </a:xfrm>
          <a:prstGeom prst="rect">
            <a:avLst/>
          </a:prstGeom>
          <a:noFill/>
        </p:spPr>
        <p:txBody>
          <a:bodyPr wrap="square" rtlCol="0">
            <a:spAutoFit/>
          </a:bodyPr>
          <a:lstStyle/>
          <a:p>
            <a:pPr>
              <a:spcBef>
                <a:spcPts val="300"/>
              </a:spcBef>
              <a:spcAft>
                <a:spcPts val="300"/>
              </a:spcAft>
            </a:pPr>
            <a:r>
              <a:rPr lang="en-US" sz="2800" dirty="0">
                <a:solidFill>
                  <a:schemeClr val="bg1"/>
                </a:solidFill>
              </a:rPr>
              <a:t>DICUSSION QUESTIONS:</a:t>
            </a:r>
          </a:p>
          <a:p>
            <a:pPr marL="457200" indent="-457200">
              <a:spcBef>
                <a:spcPts val="300"/>
              </a:spcBef>
              <a:spcAft>
                <a:spcPts val="300"/>
              </a:spcAft>
              <a:buFont typeface="Arial" panose="020B0604020202020204" pitchFamily="34" charset="0"/>
              <a:buChar char="•"/>
            </a:pPr>
            <a:r>
              <a:rPr lang="en-US" sz="2800" dirty="0">
                <a:solidFill>
                  <a:schemeClr val="bg1"/>
                </a:solidFill>
              </a:rPr>
              <a:t>What are </a:t>
            </a:r>
            <a:r>
              <a:rPr lang="en-US" sz="2800" b="1" dirty="0">
                <a:solidFill>
                  <a:schemeClr val="bg1"/>
                </a:solidFill>
              </a:rPr>
              <a:t>allergies</a:t>
            </a:r>
            <a:r>
              <a:rPr lang="en-US" sz="2800" dirty="0">
                <a:solidFill>
                  <a:schemeClr val="bg1"/>
                </a:solidFill>
              </a:rPr>
              <a:t>? </a:t>
            </a:r>
          </a:p>
          <a:p>
            <a:pPr marL="457200" indent="-457200">
              <a:spcBef>
                <a:spcPts val="300"/>
              </a:spcBef>
              <a:spcAft>
                <a:spcPts val="300"/>
              </a:spcAft>
              <a:buFont typeface="Arial" panose="020B0604020202020204" pitchFamily="34" charset="0"/>
              <a:buChar char="•"/>
            </a:pPr>
            <a:r>
              <a:rPr lang="en-US" sz="2800" dirty="0">
                <a:solidFill>
                  <a:schemeClr val="bg1"/>
                </a:solidFill>
              </a:rPr>
              <a:t>What are some </a:t>
            </a:r>
            <a:r>
              <a:rPr lang="en-US" sz="2800" b="1" dirty="0">
                <a:solidFill>
                  <a:schemeClr val="bg1"/>
                </a:solidFill>
              </a:rPr>
              <a:t>common allergies </a:t>
            </a:r>
            <a:r>
              <a:rPr lang="en-US" sz="2800" dirty="0">
                <a:solidFill>
                  <a:schemeClr val="bg1"/>
                </a:solidFill>
              </a:rPr>
              <a:t>people have?</a:t>
            </a:r>
          </a:p>
          <a:p>
            <a:pPr marL="457200" indent="-457200">
              <a:spcBef>
                <a:spcPts val="300"/>
              </a:spcBef>
              <a:spcAft>
                <a:spcPts val="300"/>
              </a:spcAft>
              <a:buFont typeface="Arial" panose="020B0604020202020204" pitchFamily="34" charset="0"/>
              <a:buChar char="•"/>
            </a:pPr>
            <a:r>
              <a:rPr lang="en-US" sz="2800" dirty="0">
                <a:solidFill>
                  <a:schemeClr val="bg1"/>
                </a:solidFill>
              </a:rPr>
              <a:t>What are you allergic to?</a:t>
            </a:r>
          </a:p>
          <a:p>
            <a:pPr marL="457200" indent="-457200">
              <a:spcBef>
                <a:spcPts val="300"/>
              </a:spcBef>
              <a:spcAft>
                <a:spcPts val="300"/>
              </a:spcAft>
              <a:buFont typeface="Arial" panose="020B0604020202020204" pitchFamily="34" charset="0"/>
              <a:buChar char="•"/>
            </a:pPr>
            <a:r>
              <a:rPr lang="en-US" sz="2800" dirty="0">
                <a:solidFill>
                  <a:schemeClr val="bg1"/>
                </a:solidFill>
              </a:rPr>
              <a:t>How can one </a:t>
            </a:r>
            <a:r>
              <a:rPr lang="en-US" sz="2800" b="1" dirty="0">
                <a:solidFill>
                  <a:schemeClr val="bg1"/>
                </a:solidFill>
              </a:rPr>
              <a:t>overcome</a:t>
            </a:r>
            <a:r>
              <a:rPr lang="en-US" sz="2800" dirty="0">
                <a:solidFill>
                  <a:schemeClr val="bg1"/>
                </a:solidFill>
              </a:rPr>
              <a:t> an allergy?</a:t>
            </a:r>
          </a:p>
          <a:p>
            <a:pPr>
              <a:spcBef>
                <a:spcPts val="300"/>
              </a:spcBef>
              <a:spcAft>
                <a:spcPts val="300"/>
              </a:spcAft>
            </a:pPr>
            <a:r>
              <a:rPr lang="en-US" sz="2800" dirty="0">
                <a:solidFill>
                  <a:srgbClr val="FFFF00"/>
                </a:solidFill>
              </a:rPr>
              <a:t>In the story:</a:t>
            </a:r>
          </a:p>
          <a:p>
            <a:pPr marL="457200" indent="-457200">
              <a:spcBef>
                <a:spcPts val="300"/>
              </a:spcBef>
              <a:spcAft>
                <a:spcPts val="300"/>
              </a:spcAft>
              <a:buFont typeface="Arial" panose="020B0604020202020204" pitchFamily="34" charset="0"/>
              <a:buChar char="•"/>
            </a:pPr>
            <a:r>
              <a:rPr lang="en-US" sz="2800" b="1" dirty="0">
                <a:solidFill>
                  <a:schemeClr val="bg1"/>
                </a:solidFill>
              </a:rPr>
              <a:t>Amanita </a:t>
            </a:r>
            <a:r>
              <a:rPr lang="en-US" sz="2800" dirty="0">
                <a:solidFill>
                  <a:schemeClr val="bg1"/>
                </a:solidFill>
              </a:rPr>
              <a:t>gets </a:t>
            </a:r>
            <a:r>
              <a:rPr lang="en-US" sz="2800" b="1" dirty="0">
                <a:solidFill>
                  <a:schemeClr val="bg1"/>
                </a:solidFill>
              </a:rPr>
              <a:t>allergic reactions </a:t>
            </a:r>
            <a:r>
              <a:rPr lang="en-US" sz="2800" dirty="0">
                <a:solidFill>
                  <a:schemeClr val="bg1"/>
                </a:solidFill>
              </a:rPr>
              <a:t>to </a:t>
            </a:r>
            <a:r>
              <a:rPr lang="en-US" sz="2800" b="1" dirty="0">
                <a:solidFill>
                  <a:schemeClr val="bg1"/>
                </a:solidFill>
              </a:rPr>
              <a:t>what</a:t>
            </a:r>
            <a:r>
              <a:rPr lang="en-US" sz="2800" dirty="0">
                <a:solidFill>
                  <a:schemeClr val="bg1"/>
                </a:solidFill>
              </a:rPr>
              <a:t>?</a:t>
            </a:r>
          </a:p>
          <a:p>
            <a:pPr marL="457200" indent="-457200">
              <a:spcBef>
                <a:spcPts val="300"/>
              </a:spcBef>
              <a:spcAft>
                <a:spcPts val="300"/>
              </a:spcAft>
              <a:buFont typeface="Arial" panose="020B0604020202020204" pitchFamily="34" charset="0"/>
              <a:buChar char="•"/>
            </a:pPr>
            <a:r>
              <a:rPr lang="en-US" sz="2800" dirty="0">
                <a:solidFill>
                  <a:schemeClr val="bg1"/>
                </a:solidFill>
              </a:rPr>
              <a:t>What does it do to her </a:t>
            </a:r>
            <a:r>
              <a:rPr lang="en-US" sz="2800" b="1" dirty="0">
                <a:solidFill>
                  <a:schemeClr val="bg1"/>
                </a:solidFill>
              </a:rPr>
              <a:t>body</a:t>
            </a:r>
            <a:r>
              <a:rPr lang="en-US" sz="2800" dirty="0">
                <a:solidFill>
                  <a:schemeClr val="bg1"/>
                </a:solidFill>
              </a:rPr>
              <a:t> and her </a:t>
            </a:r>
            <a:r>
              <a:rPr lang="en-US" sz="2800" b="1" dirty="0">
                <a:solidFill>
                  <a:schemeClr val="bg1"/>
                </a:solidFill>
              </a:rPr>
              <a:t>mind</a:t>
            </a:r>
            <a:r>
              <a:rPr lang="en-US" sz="2800" dirty="0">
                <a:solidFill>
                  <a:schemeClr val="bg1"/>
                </a:solidFill>
              </a:rPr>
              <a:t>?</a:t>
            </a: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2190750" y="785864"/>
            <a:ext cx="78105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FFF00"/>
                </a:solidFill>
              </a:rPr>
              <a:t>Allergies </a:t>
            </a:r>
            <a:endParaRPr lang="en-US" b="1" dirty="0">
              <a:solidFill>
                <a:srgbClr val="FF0000"/>
              </a:solidFill>
            </a:endParaRPr>
          </a:p>
        </p:txBody>
      </p:sp>
    </p:spTree>
    <p:extLst>
      <p:ext uri="{BB962C8B-B14F-4D97-AF65-F5344CB8AC3E}">
        <p14:creationId xmlns:p14="http://schemas.microsoft.com/office/powerpoint/2010/main" val="187730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5 – The Swarm</a:t>
            </a:r>
          </a:p>
        </p:txBody>
      </p:sp>
      <p:sp>
        <p:nvSpPr>
          <p:cNvPr id="4" name="TextBox 3">
            <a:extLst>
              <a:ext uri="{FF2B5EF4-FFF2-40B4-BE49-F238E27FC236}">
                <a16:creationId xmlns:a16="http://schemas.microsoft.com/office/drawing/2014/main" id="{990764FC-0660-40E6-85B8-E1A77154568C}"/>
              </a:ext>
            </a:extLst>
          </p:cNvPr>
          <p:cNvSpPr txBox="1"/>
          <p:nvPr/>
        </p:nvSpPr>
        <p:spPr>
          <a:xfrm>
            <a:off x="315686" y="1475097"/>
            <a:ext cx="11117374" cy="5524589"/>
          </a:xfrm>
          <a:prstGeom prst="rect">
            <a:avLst/>
          </a:prstGeom>
          <a:noFill/>
        </p:spPr>
        <p:txBody>
          <a:bodyPr wrap="square" rtlCol="0">
            <a:spAutoFit/>
          </a:bodyPr>
          <a:lstStyle/>
          <a:p>
            <a:pPr>
              <a:spcBef>
                <a:spcPts val="300"/>
              </a:spcBef>
              <a:spcAft>
                <a:spcPts val="300"/>
              </a:spcAft>
            </a:pPr>
            <a:r>
              <a:rPr lang="en-US" sz="2800" dirty="0">
                <a:solidFill>
                  <a:schemeClr val="bg1"/>
                </a:solidFill>
              </a:rPr>
              <a:t>DICUSSION QUESTIONS:</a:t>
            </a:r>
          </a:p>
          <a:p>
            <a:pPr marL="457200" indent="-457200">
              <a:spcBef>
                <a:spcPts val="300"/>
              </a:spcBef>
              <a:spcAft>
                <a:spcPts val="300"/>
              </a:spcAft>
              <a:buFont typeface="Arial" panose="020B0604020202020204" pitchFamily="34" charset="0"/>
              <a:buChar char="•"/>
            </a:pPr>
            <a:r>
              <a:rPr lang="en-US" sz="2800" dirty="0">
                <a:solidFill>
                  <a:schemeClr val="bg1"/>
                </a:solidFill>
              </a:rPr>
              <a:t>What is </a:t>
            </a:r>
            <a:r>
              <a:rPr lang="en-US" sz="2800" dirty="0">
                <a:solidFill>
                  <a:srgbClr val="FFFF00"/>
                </a:solidFill>
              </a:rPr>
              <a:t>consciousness</a:t>
            </a:r>
            <a:r>
              <a:rPr lang="en-US" sz="2800" dirty="0">
                <a:solidFill>
                  <a:schemeClr val="bg1"/>
                </a:solidFill>
              </a:rPr>
              <a:t>? What do we mean by the </a:t>
            </a:r>
            <a:r>
              <a:rPr lang="en-US" sz="2800" dirty="0">
                <a:solidFill>
                  <a:srgbClr val="FFFF00"/>
                </a:solidFill>
              </a:rPr>
              <a:t>conscious mind</a:t>
            </a:r>
            <a:r>
              <a:rPr lang="en-US" sz="2800" dirty="0">
                <a:solidFill>
                  <a:schemeClr val="bg1"/>
                </a:solidFill>
              </a:rPr>
              <a:t>?</a:t>
            </a:r>
          </a:p>
          <a:p>
            <a:pPr marL="457200" indent="-457200">
              <a:spcBef>
                <a:spcPts val="300"/>
              </a:spcBef>
              <a:spcAft>
                <a:spcPts val="300"/>
              </a:spcAft>
              <a:buFont typeface="Arial" panose="020B0604020202020204" pitchFamily="34" charset="0"/>
              <a:buChar char="•"/>
            </a:pPr>
            <a:r>
              <a:rPr lang="en-US" sz="2800" dirty="0">
                <a:solidFill>
                  <a:schemeClr val="bg1"/>
                </a:solidFill>
              </a:rPr>
              <a:t>What does </a:t>
            </a:r>
            <a:r>
              <a:rPr lang="en-US" sz="2800" dirty="0">
                <a:solidFill>
                  <a:srgbClr val="FFFF00"/>
                </a:solidFill>
              </a:rPr>
              <a:t>un</a:t>
            </a:r>
            <a:r>
              <a:rPr lang="en-US" sz="2800" dirty="0">
                <a:solidFill>
                  <a:schemeClr val="bg1"/>
                </a:solidFill>
              </a:rPr>
              <a:t>conscious mean?</a:t>
            </a:r>
          </a:p>
          <a:p>
            <a:pPr marL="914400" lvl="1" indent="-457200">
              <a:spcBef>
                <a:spcPts val="300"/>
              </a:spcBef>
              <a:spcAft>
                <a:spcPts val="300"/>
              </a:spcAft>
              <a:buFont typeface="Arial" panose="020B0604020202020204" pitchFamily="34" charset="0"/>
              <a:buChar char="•"/>
            </a:pPr>
            <a:r>
              <a:rPr lang="en-US" sz="2800" dirty="0">
                <a:solidFill>
                  <a:schemeClr val="bg1"/>
                </a:solidFill>
              </a:rPr>
              <a:t>When are people unconscious?</a:t>
            </a:r>
          </a:p>
          <a:p>
            <a:pPr marL="914400" lvl="1" indent="-457200">
              <a:spcBef>
                <a:spcPts val="300"/>
              </a:spcBef>
              <a:spcAft>
                <a:spcPts val="300"/>
              </a:spcAft>
              <a:buFont typeface="Arial" panose="020B0604020202020204" pitchFamily="34" charset="0"/>
              <a:buChar char="•"/>
            </a:pPr>
            <a:r>
              <a:rPr lang="en-US" sz="2800" dirty="0">
                <a:solidFill>
                  <a:schemeClr val="bg1"/>
                </a:solidFill>
              </a:rPr>
              <a:t>What are synonyms for it?</a:t>
            </a:r>
          </a:p>
          <a:p>
            <a:pPr marL="457200" indent="-457200">
              <a:spcBef>
                <a:spcPts val="300"/>
              </a:spcBef>
              <a:spcAft>
                <a:spcPts val="300"/>
              </a:spcAft>
              <a:buFont typeface="Arial" panose="020B0604020202020204" pitchFamily="34" charset="0"/>
              <a:buChar char="•"/>
            </a:pPr>
            <a:r>
              <a:rPr lang="en-US" sz="2800" dirty="0">
                <a:solidFill>
                  <a:schemeClr val="bg1"/>
                </a:solidFill>
              </a:rPr>
              <a:t>What does </a:t>
            </a:r>
            <a:r>
              <a:rPr lang="en-US" sz="2800" dirty="0">
                <a:solidFill>
                  <a:srgbClr val="FFFF00"/>
                </a:solidFill>
              </a:rPr>
              <a:t>sub</a:t>
            </a:r>
            <a:r>
              <a:rPr lang="en-US" sz="2800" dirty="0">
                <a:solidFill>
                  <a:schemeClr val="bg1"/>
                </a:solidFill>
              </a:rPr>
              <a:t>conscious mean? </a:t>
            </a:r>
          </a:p>
          <a:p>
            <a:pPr marL="914400" lvl="1" indent="-457200">
              <a:spcBef>
                <a:spcPts val="300"/>
              </a:spcBef>
              <a:spcAft>
                <a:spcPts val="300"/>
              </a:spcAft>
              <a:buFont typeface="Arial" panose="020B0604020202020204" pitchFamily="34" charset="0"/>
              <a:buChar char="•"/>
            </a:pPr>
            <a:r>
              <a:rPr lang="en-US" sz="2800" dirty="0">
                <a:solidFill>
                  <a:schemeClr val="bg1"/>
                </a:solidFill>
              </a:rPr>
              <a:t>What can lie in your subconscious?</a:t>
            </a:r>
          </a:p>
          <a:p>
            <a:pPr>
              <a:spcBef>
                <a:spcPts val="300"/>
              </a:spcBef>
              <a:spcAft>
                <a:spcPts val="300"/>
              </a:spcAft>
            </a:pPr>
            <a:r>
              <a:rPr lang="en-US" sz="2800" dirty="0">
                <a:solidFill>
                  <a:srgbClr val="FFFF00"/>
                </a:solidFill>
              </a:rPr>
              <a:t>In the story:</a:t>
            </a:r>
          </a:p>
          <a:p>
            <a:pPr marL="457200" indent="-457200">
              <a:spcBef>
                <a:spcPts val="300"/>
              </a:spcBef>
              <a:spcAft>
                <a:spcPts val="300"/>
              </a:spcAft>
              <a:buFont typeface="Arial" panose="020B0604020202020204" pitchFamily="34" charset="0"/>
              <a:buChar char="•"/>
            </a:pPr>
            <a:r>
              <a:rPr lang="en-US" sz="2800" dirty="0">
                <a:solidFill>
                  <a:schemeClr val="bg1"/>
                </a:solidFill>
              </a:rPr>
              <a:t>Amanita lies unconscious next to the river bank. What do you think will happen to her?</a:t>
            </a: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500743" y="785864"/>
            <a:ext cx="11310257" cy="646331"/>
          </a:xfrm>
          <a:prstGeom prst="rect">
            <a:avLst/>
          </a:prstGeom>
          <a:noFill/>
        </p:spPr>
        <p:txBody>
          <a:bodyPr wrap="square" rtlCol="0">
            <a:spAutoFit/>
          </a:bodyPr>
          <a:lstStyle/>
          <a:p>
            <a:pPr algn="ctr"/>
            <a:r>
              <a:rPr lang="en-US" sz="3600" dirty="0">
                <a:solidFill>
                  <a:schemeClr val="bg1"/>
                </a:solidFill>
              </a:rPr>
              <a:t>Themes – </a:t>
            </a:r>
            <a:r>
              <a:rPr lang="en-US" sz="3600" dirty="0">
                <a:solidFill>
                  <a:srgbClr val="FFFF00"/>
                </a:solidFill>
              </a:rPr>
              <a:t>Consciousness </a:t>
            </a:r>
            <a:r>
              <a:rPr lang="en-US" sz="3600" dirty="0">
                <a:solidFill>
                  <a:schemeClr val="bg1"/>
                </a:solidFill>
              </a:rPr>
              <a:t>&amp;</a:t>
            </a:r>
            <a:r>
              <a:rPr lang="en-US" sz="3600" dirty="0">
                <a:solidFill>
                  <a:srgbClr val="FFFF00"/>
                </a:solidFill>
              </a:rPr>
              <a:t> Loss of Consciousness</a:t>
            </a:r>
            <a:endParaRPr lang="en-US" sz="1400" b="1" dirty="0">
              <a:solidFill>
                <a:srgbClr val="FF0000"/>
              </a:solidFill>
            </a:endParaRPr>
          </a:p>
        </p:txBody>
      </p:sp>
    </p:spTree>
    <p:extLst>
      <p:ext uri="{BB962C8B-B14F-4D97-AF65-F5344CB8AC3E}">
        <p14:creationId xmlns:p14="http://schemas.microsoft.com/office/powerpoint/2010/main" val="222464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5 – The Swarm</a:t>
            </a:r>
          </a:p>
        </p:txBody>
      </p:sp>
      <p:sp>
        <p:nvSpPr>
          <p:cNvPr id="2" name="TextBox 1">
            <a:extLst>
              <a:ext uri="{FF2B5EF4-FFF2-40B4-BE49-F238E27FC236}">
                <a16:creationId xmlns:a16="http://schemas.microsoft.com/office/drawing/2014/main" id="{83BBCA07-7B8B-44E6-A301-6CFA603ADED5}"/>
              </a:ext>
            </a:extLst>
          </p:cNvPr>
          <p:cNvSpPr txBox="1"/>
          <p:nvPr/>
        </p:nvSpPr>
        <p:spPr>
          <a:xfrm>
            <a:off x="599768" y="935667"/>
            <a:ext cx="10068232" cy="830997"/>
          </a:xfrm>
          <a:prstGeom prst="rect">
            <a:avLst/>
          </a:prstGeom>
          <a:noFill/>
        </p:spPr>
        <p:txBody>
          <a:bodyPr wrap="square" rtlCol="0">
            <a:spAutoFit/>
          </a:bodyPr>
          <a:lstStyle/>
          <a:p>
            <a:r>
              <a:rPr lang="en-US" sz="2400" dirty="0">
                <a:solidFill>
                  <a:schemeClr val="bg1">
                    <a:lumMod val="95000"/>
                  </a:schemeClr>
                </a:solidFill>
              </a:rPr>
              <a:t>Let’s begin by making sure we know the meaning of some important </a:t>
            </a:r>
            <a:r>
              <a:rPr lang="en-US" sz="2400" b="1" dirty="0">
                <a:solidFill>
                  <a:srgbClr val="FF0000"/>
                </a:solidFill>
              </a:rPr>
              <a:t>key words </a:t>
            </a:r>
            <a:r>
              <a:rPr lang="en-US" sz="2400" dirty="0">
                <a:solidFill>
                  <a:schemeClr val="bg1">
                    <a:lumMod val="95000"/>
                  </a:schemeClr>
                </a:solidFill>
              </a:rPr>
              <a:t>from the chapter.</a:t>
            </a:r>
          </a:p>
        </p:txBody>
      </p:sp>
      <p:sp>
        <p:nvSpPr>
          <p:cNvPr id="6" name="TextBox 5">
            <a:extLst>
              <a:ext uri="{FF2B5EF4-FFF2-40B4-BE49-F238E27FC236}">
                <a16:creationId xmlns:a16="http://schemas.microsoft.com/office/drawing/2014/main" id="{75F25B90-1023-47C0-B0A4-2F37B207283E}"/>
              </a:ext>
            </a:extLst>
          </p:cNvPr>
          <p:cNvSpPr txBox="1"/>
          <p:nvPr/>
        </p:nvSpPr>
        <p:spPr>
          <a:xfrm>
            <a:off x="221785" y="1892394"/>
            <a:ext cx="3036567" cy="4185761"/>
          </a:xfrm>
          <a:prstGeom prst="rect">
            <a:avLst/>
          </a:prstGeom>
          <a:noFill/>
        </p:spPr>
        <p:txBody>
          <a:bodyPr wrap="square" rtlCol="0">
            <a:spAutoFit/>
          </a:bodyPr>
          <a:lstStyle/>
          <a:p>
            <a:pPr lvl="1"/>
            <a:r>
              <a:rPr lang="en-US" sz="2600" u="sng" dirty="0">
                <a:solidFill>
                  <a:srgbClr val="FF0000"/>
                </a:solidFill>
              </a:rPr>
              <a:t>Page 14:</a:t>
            </a:r>
          </a:p>
          <a:p>
            <a:pPr marL="342900" indent="-342900">
              <a:buFont typeface="Arial" panose="020B0604020202020204" pitchFamily="34" charset="0"/>
              <a:buChar char="•"/>
            </a:pPr>
            <a:r>
              <a:rPr lang="en-US" sz="2400" dirty="0">
                <a:solidFill>
                  <a:schemeClr val="bg1">
                    <a:lumMod val="95000"/>
                  </a:schemeClr>
                </a:solidFill>
              </a:rPr>
              <a:t>amiss (adj.)</a:t>
            </a:r>
          </a:p>
          <a:p>
            <a:pPr marL="342900" indent="-342900">
              <a:buFont typeface="Arial" panose="020B0604020202020204" pitchFamily="34" charset="0"/>
              <a:buChar char="•"/>
            </a:pPr>
            <a:r>
              <a:rPr lang="en-US" sz="2400" dirty="0">
                <a:solidFill>
                  <a:schemeClr val="bg1">
                    <a:lumMod val="95000"/>
                  </a:schemeClr>
                </a:solidFill>
              </a:rPr>
              <a:t>twinge (v)</a:t>
            </a:r>
          </a:p>
          <a:p>
            <a:pPr marL="342900" indent="-342900">
              <a:buFont typeface="Arial" panose="020B0604020202020204" pitchFamily="34" charset="0"/>
              <a:buChar char="•"/>
            </a:pPr>
            <a:r>
              <a:rPr lang="en-US" sz="2400" dirty="0">
                <a:solidFill>
                  <a:schemeClr val="bg1">
                    <a:lumMod val="95000"/>
                  </a:schemeClr>
                </a:solidFill>
              </a:rPr>
              <a:t>swarm (n)</a:t>
            </a:r>
          </a:p>
          <a:p>
            <a:pPr marL="342900" indent="-342900">
              <a:buFont typeface="Arial" panose="020B0604020202020204" pitchFamily="34" charset="0"/>
              <a:buChar char="•"/>
            </a:pPr>
            <a:r>
              <a:rPr lang="en-US" sz="2400" dirty="0">
                <a:solidFill>
                  <a:schemeClr val="bg1">
                    <a:lumMod val="95000"/>
                  </a:schemeClr>
                </a:solidFill>
              </a:rPr>
              <a:t>muster (v)</a:t>
            </a:r>
          </a:p>
          <a:p>
            <a:pPr marL="342900" indent="-342900">
              <a:buFont typeface="Arial" panose="020B0604020202020204" pitchFamily="34" charset="0"/>
              <a:buChar char="•"/>
            </a:pPr>
            <a:r>
              <a:rPr lang="en-US" sz="2400" dirty="0">
                <a:solidFill>
                  <a:schemeClr val="bg1">
                    <a:lumMod val="95000"/>
                  </a:schemeClr>
                </a:solidFill>
              </a:rPr>
              <a:t>sting (v)</a:t>
            </a:r>
          </a:p>
          <a:p>
            <a:pPr marL="342900" indent="-342900">
              <a:buFont typeface="Arial" panose="020B0604020202020204" pitchFamily="34" charset="0"/>
              <a:buChar char="•"/>
            </a:pPr>
            <a:r>
              <a:rPr lang="en-US" sz="2400" dirty="0">
                <a:solidFill>
                  <a:schemeClr val="bg1">
                    <a:lumMod val="95000"/>
                  </a:schemeClr>
                </a:solidFill>
              </a:rPr>
              <a:t>hurling (adj.)</a:t>
            </a:r>
          </a:p>
          <a:p>
            <a:pPr marL="342900" indent="-342900">
              <a:buFont typeface="Arial" panose="020B0604020202020204" pitchFamily="34" charset="0"/>
              <a:buChar char="•"/>
            </a:pPr>
            <a:r>
              <a:rPr lang="en-US" sz="2400" dirty="0">
                <a:solidFill>
                  <a:schemeClr val="bg1">
                    <a:lumMod val="95000"/>
                  </a:schemeClr>
                </a:solidFill>
              </a:rPr>
              <a:t>swat (v)</a:t>
            </a:r>
          </a:p>
          <a:p>
            <a:pPr marL="342900" indent="-342900">
              <a:buFont typeface="Arial" panose="020B0604020202020204" pitchFamily="34" charset="0"/>
              <a:buChar char="•"/>
            </a:pPr>
            <a:r>
              <a:rPr lang="en-US" sz="2400" dirty="0">
                <a:solidFill>
                  <a:schemeClr val="bg1">
                    <a:lumMod val="95000"/>
                  </a:schemeClr>
                </a:solidFill>
              </a:rPr>
              <a:t>frantically (adv.)</a:t>
            </a:r>
          </a:p>
          <a:p>
            <a:pPr marL="342900" indent="-342900">
              <a:buFont typeface="Arial" panose="020B0604020202020204" pitchFamily="34" charset="0"/>
              <a:buChar char="•"/>
            </a:pPr>
            <a:r>
              <a:rPr lang="en-US" sz="2400" dirty="0">
                <a:solidFill>
                  <a:schemeClr val="bg1">
                    <a:lumMod val="95000"/>
                  </a:schemeClr>
                </a:solidFill>
              </a:rPr>
              <a:t>propitiously (adv.)</a:t>
            </a:r>
          </a:p>
          <a:p>
            <a:endParaRPr lang="en-US" sz="2400" dirty="0">
              <a:solidFill>
                <a:schemeClr val="bg1">
                  <a:lumMod val="95000"/>
                </a:schemeClr>
              </a:solidFill>
            </a:endParaRPr>
          </a:p>
        </p:txBody>
      </p:sp>
      <p:sp>
        <p:nvSpPr>
          <p:cNvPr id="7" name="TextBox 6">
            <a:extLst>
              <a:ext uri="{FF2B5EF4-FFF2-40B4-BE49-F238E27FC236}">
                <a16:creationId xmlns:a16="http://schemas.microsoft.com/office/drawing/2014/main" id="{DDAC410D-10AE-44F5-8503-7AE56A8C8D7C}"/>
              </a:ext>
            </a:extLst>
          </p:cNvPr>
          <p:cNvSpPr txBox="1"/>
          <p:nvPr/>
        </p:nvSpPr>
        <p:spPr>
          <a:xfrm>
            <a:off x="6727785" y="2329516"/>
            <a:ext cx="3036567" cy="3816429"/>
          </a:xfrm>
          <a:prstGeom prst="rect">
            <a:avLst/>
          </a:prstGeom>
          <a:noFill/>
        </p:spPr>
        <p:txBody>
          <a:bodyPr wrap="square" rtlCol="0">
            <a:spAutoFit/>
          </a:bodyPr>
          <a:lstStyle/>
          <a:p>
            <a:pPr lvl="1"/>
            <a:r>
              <a:rPr lang="en-US" sz="2600" u="sng" dirty="0">
                <a:solidFill>
                  <a:srgbClr val="FF0000"/>
                </a:solidFill>
              </a:rPr>
              <a:t>Page 14:</a:t>
            </a:r>
          </a:p>
          <a:p>
            <a:pPr marL="342900" indent="-342900">
              <a:buFont typeface="Arial" panose="020B0604020202020204" pitchFamily="34" charset="0"/>
              <a:buChar char="•"/>
            </a:pPr>
            <a:r>
              <a:rPr lang="en-US" sz="2400" dirty="0">
                <a:solidFill>
                  <a:schemeClr val="bg1">
                    <a:lumMod val="95000"/>
                  </a:schemeClr>
                </a:solidFill>
              </a:rPr>
              <a:t>dissipate (v)</a:t>
            </a:r>
          </a:p>
          <a:p>
            <a:pPr marL="342900" indent="-342900">
              <a:buFont typeface="Arial" panose="020B0604020202020204" pitchFamily="34" charset="0"/>
              <a:buChar char="•"/>
            </a:pPr>
            <a:r>
              <a:rPr lang="en-US" sz="2400" dirty="0">
                <a:solidFill>
                  <a:schemeClr val="bg1">
                    <a:lumMod val="95000"/>
                  </a:schemeClr>
                </a:solidFill>
              </a:rPr>
              <a:t>lush (adj.)</a:t>
            </a:r>
          </a:p>
          <a:p>
            <a:pPr marL="342900" indent="-342900">
              <a:buFont typeface="Arial" panose="020B0604020202020204" pitchFamily="34" charset="0"/>
              <a:buChar char="•"/>
            </a:pPr>
            <a:r>
              <a:rPr lang="en-US" sz="2400" dirty="0">
                <a:solidFill>
                  <a:schemeClr val="bg1">
                    <a:lumMod val="95000"/>
                  </a:schemeClr>
                </a:solidFill>
              </a:rPr>
              <a:t>cluster (n)</a:t>
            </a:r>
          </a:p>
          <a:p>
            <a:pPr marL="342900" indent="-342900">
              <a:buFont typeface="Arial" panose="020B0604020202020204" pitchFamily="34" charset="0"/>
              <a:buChar char="•"/>
            </a:pPr>
            <a:r>
              <a:rPr lang="en-US" sz="2400" dirty="0">
                <a:solidFill>
                  <a:schemeClr val="bg1">
                    <a:lumMod val="95000"/>
                  </a:schemeClr>
                </a:solidFill>
              </a:rPr>
              <a:t>scant (adj.)</a:t>
            </a:r>
          </a:p>
          <a:p>
            <a:pPr marL="342900" indent="-342900">
              <a:buFont typeface="Arial" panose="020B0604020202020204" pitchFamily="34" charset="0"/>
              <a:buChar char="•"/>
            </a:pPr>
            <a:r>
              <a:rPr lang="en-US" sz="2400" dirty="0">
                <a:solidFill>
                  <a:schemeClr val="bg1">
                    <a:lumMod val="95000"/>
                  </a:schemeClr>
                </a:solidFill>
              </a:rPr>
              <a:t>wail (v)</a:t>
            </a:r>
          </a:p>
          <a:p>
            <a:pPr marL="342900" indent="-342900">
              <a:buFont typeface="Arial" panose="020B0604020202020204" pitchFamily="34" charset="0"/>
              <a:buChar char="•"/>
            </a:pPr>
            <a:r>
              <a:rPr lang="en-US" sz="2400" dirty="0">
                <a:solidFill>
                  <a:schemeClr val="bg1">
                    <a:lumMod val="95000"/>
                  </a:schemeClr>
                </a:solidFill>
              </a:rPr>
              <a:t>tempestuous (adj.)</a:t>
            </a:r>
          </a:p>
          <a:p>
            <a:pPr marL="342900" indent="-342900">
              <a:buFont typeface="Arial" panose="020B0604020202020204" pitchFamily="34" charset="0"/>
              <a:buChar char="•"/>
            </a:pPr>
            <a:r>
              <a:rPr lang="en-US" sz="2400" dirty="0">
                <a:solidFill>
                  <a:schemeClr val="bg1">
                    <a:lumMod val="95000"/>
                  </a:schemeClr>
                </a:solidFill>
              </a:rPr>
              <a:t>determined (adj.)</a:t>
            </a:r>
          </a:p>
          <a:p>
            <a:pPr marL="342900" indent="-342900">
              <a:buFont typeface="Arial" panose="020B0604020202020204" pitchFamily="34" charset="0"/>
              <a:buChar char="•"/>
            </a:pPr>
            <a:r>
              <a:rPr lang="en-US" sz="2400" dirty="0">
                <a:solidFill>
                  <a:schemeClr val="bg1">
                    <a:lumMod val="95000"/>
                  </a:schemeClr>
                </a:solidFill>
              </a:rPr>
              <a:t>persistent (adj.)</a:t>
            </a:r>
          </a:p>
          <a:p>
            <a:pPr marL="342900" indent="-342900">
              <a:buFont typeface="Arial" panose="020B0604020202020204" pitchFamily="34" charset="0"/>
              <a:buChar char="•"/>
            </a:pPr>
            <a:r>
              <a:rPr lang="en-US" sz="2400" dirty="0">
                <a:solidFill>
                  <a:schemeClr val="bg1">
                    <a:lumMod val="95000"/>
                  </a:schemeClr>
                </a:solidFill>
              </a:rPr>
              <a:t>kindled (adj.)</a:t>
            </a:r>
          </a:p>
        </p:txBody>
      </p:sp>
      <p:sp>
        <p:nvSpPr>
          <p:cNvPr id="9" name="TextBox 8">
            <a:extLst>
              <a:ext uri="{FF2B5EF4-FFF2-40B4-BE49-F238E27FC236}">
                <a16:creationId xmlns:a16="http://schemas.microsoft.com/office/drawing/2014/main" id="{AD9AFEEC-1FD9-4017-9710-D7ECAA066DA3}"/>
              </a:ext>
            </a:extLst>
          </p:cNvPr>
          <p:cNvSpPr txBox="1"/>
          <p:nvPr/>
        </p:nvSpPr>
        <p:spPr>
          <a:xfrm>
            <a:off x="9098735" y="1844181"/>
            <a:ext cx="3036567" cy="2339102"/>
          </a:xfrm>
          <a:prstGeom prst="rect">
            <a:avLst/>
          </a:prstGeom>
          <a:noFill/>
        </p:spPr>
        <p:txBody>
          <a:bodyPr wrap="square" rtlCol="0">
            <a:spAutoFit/>
          </a:bodyPr>
          <a:lstStyle/>
          <a:p>
            <a:pPr lvl="1"/>
            <a:r>
              <a:rPr lang="en-US" sz="2600" u="sng" dirty="0">
                <a:solidFill>
                  <a:srgbClr val="FF0000"/>
                </a:solidFill>
              </a:rPr>
              <a:t>Page 15:</a:t>
            </a:r>
          </a:p>
          <a:p>
            <a:pPr marL="342900" indent="-342900">
              <a:buFont typeface="Arial" panose="020B0604020202020204" pitchFamily="34" charset="0"/>
              <a:buChar char="•"/>
            </a:pPr>
            <a:r>
              <a:rPr lang="en-US" sz="2400" dirty="0">
                <a:solidFill>
                  <a:schemeClr val="bg1">
                    <a:lumMod val="95000"/>
                  </a:schemeClr>
                </a:solidFill>
              </a:rPr>
              <a:t>halve (v)</a:t>
            </a:r>
          </a:p>
          <a:p>
            <a:pPr marL="342900" indent="-342900">
              <a:buFont typeface="Arial" panose="020B0604020202020204" pitchFamily="34" charset="0"/>
              <a:buChar char="•"/>
            </a:pPr>
            <a:r>
              <a:rPr lang="en-US" sz="2400" dirty="0">
                <a:solidFill>
                  <a:schemeClr val="bg1">
                    <a:lumMod val="95000"/>
                  </a:schemeClr>
                </a:solidFill>
              </a:rPr>
              <a:t>gap (n)</a:t>
            </a:r>
          </a:p>
          <a:p>
            <a:pPr marL="342900" indent="-342900">
              <a:buFont typeface="Arial" panose="020B0604020202020204" pitchFamily="34" charset="0"/>
              <a:buChar char="•"/>
            </a:pPr>
            <a:r>
              <a:rPr lang="en-US" sz="2400" dirty="0">
                <a:solidFill>
                  <a:schemeClr val="bg1">
                    <a:lumMod val="95000"/>
                  </a:schemeClr>
                </a:solidFill>
              </a:rPr>
              <a:t>rash (n)</a:t>
            </a:r>
          </a:p>
          <a:p>
            <a:pPr marL="342900" indent="-342900">
              <a:buFont typeface="Arial" panose="020B0604020202020204" pitchFamily="34" charset="0"/>
              <a:buChar char="•"/>
            </a:pPr>
            <a:r>
              <a:rPr lang="en-US" sz="2400" dirty="0">
                <a:solidFill>
                  <a:schemeClr val="bg1">
                    <a:lumMod val="95000"/>
                  </a:schemeClr>
                </a:solidFill>
              </a:rPr>
              <a:t>excruciatingly (adv.)</a:t>
            </a:r>
          </a:p>
          <a:p>
            <a:pPr marL="342900" indent="-342900">
              <a:buFont typeface="Arial" panose="020B0604020202020204" pitchFamily="34" charset="0"/>
              <a:buChar char="•"/>
            </a:pPr>
            <a:r>
              <a:rPr lang="en-US" sz="2400" dirty="0">
                <a:solidFill>
                  <a:schemeClr val="bg1">
                    <a:lumMod val="95000"/>
                  </a:schemeClr>
                </a:solidFill>
              </a:rPr>
              <a:t>collapse (v)</a:t>
            </a:r>
          </a:p>
        </p:txBody>
      </p:sp>
      <p:pic>
        <p:nvPicPr>
          <p:cNvPr id="5" name="Picture 4">
            <a:extLst>
              <a:ext uri="{FF2B5EF4-FFF2-40B4-BE49-F238E27FC236}">
                <a16:creationId xmlns:a16="http://schemas.microsoft.com/office/drawing/2014/main" id="{E05E28C5-9384-4F83-90A7-7F2F267A5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436" y="1487184"/>
            <a:ext cx="2365448" cy="2498090"/>
          </a:xfrm>
          <a:prstGeom prst="rect">
            <a:avLst/>
          </a:prstGeom>
        </p:spPr>
      </p:pic>
      <p:pic>
        <p:nvPicPr>
          <p:cNvPr id="10" name="Picture 9">
            <a:extLst>
              <a:ext uri="{FF2B5EF4-FFF2-40B4-BE49-F238E27FC236}">
                <a16:creationId xmlns:a16="http://schemas.microsoft.com/office/drawing/2014/main" id="{AB9AA53C-FC19-4A35-B756-5BCAE6DBC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0388" y="4260800"/>
            <a:ext cx="3677313" cy="2498090"/>
          </a:xfrm>
          <a:prstGeom prst="rect">
            <a:avLst/>
          </a:prstGeom>
        </p:spPr>
      </p:pic>
    </p:spTree>
    <p:extLst>
      <p:ext uri="{BB962C8B-B14F-4D97-AF65-F5344CB8AC3E}">
        <p14:creationId xmlns:p14="http://schemas.microsoft.com/office/powerpoint/2010/main" val="121388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5 – The Swarm</a:t>
            </a:r>
          </a:p>
        </p:txBody>
      </p:sp>
      <p:sp>
        <p:nvSpPr>
          <p:cNvPr id="4" name="TextBox 3">
            <a:extLst>
              <a:ext uri="{FF2B5EF4-FFF2-40B4-BE49-F238E27FC236}">
                <a16:creationId xmlns:a16="http://schemas.microsoft.com/office/drawing/2014/main" id="{990764FC-0660-40E6-85B8-E1A77154568C}"/>
              </a:ext>
            </a:extLst>
          </p:cNvPr>
          <p:cNvSpPr txBox="1"/>
          <p:nvPr/>
        </p:nvSpPr>
        <p:spPr>
          <a:xfrm>
            <a:off x="400050" y="1658175"/>
            <a:ext cx="11117374" cy="2554545"/>
          </a:xfrm>
          <a:prstGeom prst="rect">
            <a:avLst/>
          </a:prstGeom>
          <a:noFill/>
        </p:spPr>
        <p:txBody>
          <a:bodyPr wrap="square" rtlCol="0">
            <a:spAutoFit/>
          </a:bodyPr>
          <a:lstStyle/>
          <a:p>
            <a:pPr>
              <a:spcBef>
                <a:spcPts val="300"/>
              </a:spcBef>
              <a:spcAft>
                <a:spcPts val="300"/>
              </a:spcAft>
            </a:pPr>
            <a:r>
              <a:rPr lang="en-US" sz="2800" dirty="0">
                <a:solidFill>
                  <a:schemeClr val="bg1"/>
                </a:solidFill>
              </a:rPr>
              <a:t>Let’s explore the following </a:t>
            </a:r>
            <a:r>
              <a:rPr lang="en-US" sz="2800" b="1" dirty="0">
                <a:solidFill>
                  <a:srgbClr val="FFFF00"/>
                </a:solidFill>
              </a:rPr>
              <a:t>themes </a:t>
            </a:r>
            <a:r>
              <a:rPr lang="en-US" sz="2800" b="1" dirty="0">
                <a:solidFill>
                  <a:schemeClr val="bg1"/>
                </a:solidFill>
              </a:rPr>
              <a:t>&amp;</a:t>
            </a:r>
            <a:r>
              <a:rPr lang="en-US" sz="2800" b="1" dirty="0">
                <a:solidFill>
                  <a:srgbClr val="FFFF00"/>
                </a:solidFill>
              </a:rPr>
              <a:t> subjects</a:t>
            </a:r>
            <a:r>
              <a:rPr lang="en-US" sz="2800" dirty="0">
                <a:solidFill>
                  <a:schemeClr val="bg1"/>
                </a:solidFill>
              </a:rPr>
              <a:t> from this chapter:</a:t>
            </a:r>
          </a:p>
          <a:p>
            <a:pPr marL="342900" indent="-342900">
              <a:spcBef>
                <a:spcPts val="300"/>
              </a:spcBef>
              <a:spcAft>
                <a:spcPts val="300"/>
              </a:spcAft>
              <a:buFont typeface="Arial" panose="020B0604020202020204" pitchFamily="34" charset="0"/>
              <a:buChar char="•"/>
            </a:pPr>
            <a:r>
              <a:rPr lang="en-US" sz="2800" dirty="0">
                <a:solidFill>
                  <a:srgbClr val="FFFF00"/>
                </a:solidFill>
              </a:rPr>
              <a:t>Luck</a:t>
            </a:r>
          </a:p>
          <a:p>
            <a:pPr marL="342900" indent="-342900">
              <a:spcBef>
                <a:spcPts val="300"/>
              </a:spcBef>
              <a:spcAft>
                <a:spcPts val="300"/>
              </a:spcAft>
              <a:buFont typeface="Arial" panose="020B0604020202020204" pitchFamily="34" charset="0"/>
              <a:buChar char="•"/>
            </a:pPr>
            <a:r>
              <a:rPr lang="en-US" sz="2800" dirty="0">
                <a:solidFill>
                  <a:srgbClr val="FFFF00"/>
                </a:solidFill>
              </a:rPr>
              <a:t>Bees</a:t>
            </a:r>
          </a:p>
          <a:p>
            <a:pPr marL="342900" indent="-342900">
              <a:spcBef>
                <a:spcPts val="300"/>
              </a:spcBef>
              <a:spcAft>
                <a:spcPts val="300"/>
              </a:spcAft>
              <a:buFont typeface="Arial" panose="020B0604020202020204" pitchFamily="34" charset="0"/>
              <a:buChar char="•"/>
            </a:pPr>
            <a:r>
              <a:rPr lang="en-US" sz="2800" dirty="0">
                <a:solidFill>
                  <a:srgbClr val="FFFF00"/>
                </a:solidFill>
              </a:rPr>
              <a:t>Allergies</a:t>
            </a:r>
          </a:p>
          <a:p>
            <a:pPr marL="342900" indent="-342900">
              <a:spcBef>
                <a:spcPts val="300"/>
              </a:spcBef>
              <a:spcAft>
                <a:spcPts val="300"/>
              </a:spcAft>
              <a:buFont typeface="Arial" panose="020B0604020202020204" pitchFamily="34" charset="0"/>
              <a:buChar char="•"/>
            </a:pPr>
            <a:r>
              <a:rPr lang="en-US" sz="2800" dirty="0">
                <a:solidFill>
                  <a:srgbClr val="FFFF00"/>
                </a:solidFill>
              </a:rPr>
              <a:t>Loss of consciousness </a:t>
            </a:r>
          </a:p>
        </p:txBody>
      </p:sp>
      <p:sp>
        <p:nvSpPr>
          <p:cNvPr id="2" name="TextBox 1">
            <a:extLst>
              <a:ext uri="{FF2B5EF4-FFF2-40B4-BE49-F238E27FC236}">
                <a16:creationId xmlns:a16="http://schemas.microsoft.com/office/drawing/2014/main" id="{97EFB34F-4881-4CB3-98EC-578B68B607D8}"/>
              </a:ext>
            </a:extLst>
          </p:cNvPr>
          <p:cNvSpPr txBox="1"/>
          <p:nvPr/>
        </p:nvSpPr>
        <p:spPr>
          <a:xfrm>
            <a:off x="2190750" y="785864"/>
            <a:ext cx="7810500" cy="769441"/>
          </a:xfrm>
          <a:prstGeom prst="rect">
            <a:avLst/>
          </a:prstGeom>
          <a:noFill/>
        </p:spPr>
        <p:txBody>
          <a:bodyPr wrap="square" rtlCol="0">
            <a:spAutoFit/>
          </a:bodyPr>
          <a:lstStyle/>
          <a:p>
            <a:pPr algn="ctr"/>
            <a:r>
              <a:rPr lang="en-US" sz="4400" dirty="0">
                <a:solidFill>
                  <a:srgbClr val="FFFF00"/>
                </a:solidFill>
              </a:rPr>
              <a:t>Themes &amp; Subjects</a:t>
            </a:r>
            <a:r>
              <a:rPr lang="en-US" sz="4400" b="1" dirty="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23086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5 – The Swarm</a:t>
            </a:r>
          </a:p>
        </p:txBody>
      </p:sp>
      <p:sp>
        <p:nvSpPr>
          <p:cNvPr id="4" name="TextBox 3">
            <a:extLst>
              <a:ext uri="{FF2B5EF4-FFF2-40B4-BE49-F238E27FC236}">
                <a16:creationId xmlns:a16="http://schemas.microsoft.com/office/drawing/2014/main" id="{990764FC-0660-40E6-85B8-E1A77154568C}"/>
              </a:ext>
            </a:extLst>
          </p:cNvPr>
          <p:cNvSpPr txBox="1"/>
          <p:nvPr/>
        </p:nvSpPr>
        <p:spPr>
          <a:xfrm>
            <a:off x="400050" y="1658175"/>
            <a:ext cx="11117374" cy="4585871"/>
          </a:xfrm>
          <a:prstGeom prst="rect">
            <a:avLst/>
          </a:prstGeom>
          <a:noFill/>
        </p:spPr>
        <p:txBody>
          <a:bodyPr wrap="square" rtlCol="0">
            <a:spAutoFit/>
          </a:bodyPr>
          <a:lstStyle/>
          <a:p>
            <a:pPr>
              <a:spcBef>
                <a:spcPts val="300"/>
              </a:spcBef>
              <a:spcAft>
                <a:spcPts val="300"/>
              </a:spcAft>
            </a:pPr>
            <a:r>
              <a:rPr lang="en-US" sz="2800" dirty="0">
                <a:solidFill>
                  <a:schemeClr val="bg1"/>
                </a:solidFill>
              </a:rPr>
              <a:t>DICUSSION QUESTIONS:</a:t>
            </a:r>
          </a:p>
          <a:p>
            <a:pPr marL="457200" indent="-457200">
              <a:spcBef>
                <a:spcPts val="300"/>
              </a:spcBef>
              <a:spcAft>
                <a:spcPts val="300"/>
              </a:spcAft>
              <a:buFont typeface="Arial" panose="020B0604020202020204" pitchFamily="34" charset="0"/>
              <a:buChar char="•"/>
            </a:pPr>
            <a:r>
              <a:rPr lang="en-US" sz="2800" dirty="0">
                <a:solidFill>
                  <a:schemeClr val="bg1"/>
                </a:solidFill>
              </a:rPr>
              <a:t>What is </a:t>
            </a:r>
            <a:r>
              <a:rPr lang="en-US" sz="2800" b="1" dirty="0">
                <a:solidFill>
                  <a:schemeClr val="bg1"/>
                </a:solidFill>
              </a:rPr>
              <a:t>luck</a:t>
            </a:r>
            <a:r>
              <a:rPr lang="en-US" sz="2800" dirty="0">
                <a:solidFill>
                  <a:schemeClr val="bg1"/>
                </a:solidFill>
              </a:rPr>
              <a:t>?</a:t>
            </a:r>
          </a:p>
          <a:p>
            <a:pPr marL="914400" lvl="1" indent="-457200">
              <a:spcBef>
                <a:spcPts val="300"/>
              </a:spcBef>
              <a:spcAft>
                <a:spcPts val="300"/>
              </a:spcAft>
              <a:buFont typeface="Arial" panose="020B0604020202020204" pitchFamily="34" charset="0"/>
              <a:buChar char="•"/>
            </a:pPr>
            <a:r>
              <a:rPr lang="en-US" sz="2800" dirty="0">
                <a:solidFill>
                  <a:schemeClr val="bg1"/>
                </a:solidFill>
              </a:rPr>
              <a:t>What are </a:t>
            </a:r>
            <a:r>
              <a:rPr lang="en-US" sz="2800" b="1" dirty="0">
                <a:solidFill>
                  <a:schemeClr val="bg1"/>
                </a:solidFill>
              </a:rPr>
              <a:t>synonyms</a:t>
            </a:r>
            <a:r>
              <a:rPr lang="en-US" sz="2800" dirty="0">
                <a:solidFill>
                  <a:schemeClr val="bg1"/>
                </a:solidFill>
              </a:rPr>
              <a:t> for luck? What is the </a:t>
            </a:r>
            <a:r>
              <a:rPr lang="en-US" sz="2800" b="1" dirty="0">
                <a:solidFill>
                  <a:schemeClr val="bg1"/>
                </a:solidFill>
              </a:rPr>
              <a:t>antonym</a:t>
            </a:r>
            <a:r>
              <a:rPr lang="en-US" sz="2800" dirty="0">
                <a:solidFill>
                  <a:schemeClr val="bg1"/>
                </a:solidFill>
              </a:rPr>
              <a:t>?</a:t>
            </a:r>
          </a:p>
          <a:p>
            <a:pPr marL="457200" indent="-457200">
              <a:spcBef>
                <a:spcPts val="300"/>
              </a:spcBef>
              <a:spcAft>
                <a:spcPts val="300"/>
              </a:spcAft>
              <a:buFont typeface="Arial" panose="020B0604020202020204" pitchFamily="34" charset="0"/>
              <a:buChar char="•"/>
            </a:pPr>
            <a:r>
              <a:rPr lang="en-US" sz="2800" dirty="0">
                <a:solidFill>
                  <a:schemeClr val="bg1"/>
                </a:solidFill>
              </a:rPr>
              <a:t>Are you mostly a </a:t>
            </a:r>
            <a:r>
              <a:rPr lang="en-US" sz="2800" i="1" dirty="0">
                <a:solidFill>
                  <a:schemeClr val="bg1"/>
                </a:solidFill>
              </a:rPr>
              <a:t>lucky</a:t>
            </a:r>
            <a:r>
              <a:rPr lang="en-US" sz="2800" dirty="0">
                <a:solidFill>
                  <a:schemeClr val="bg1"/>
                </a:solidFill>
              </a:rPr>
              <a:t> person or an </a:t>
            </a:r>
            <a:r>
              <a:rPr lang="en-US" sz="2800" i="1" dirty="0">
                <a:solidFill>
                  <a:schemeClr val="bg1"/>
                </a:solidFill>
              </a:rPr>
              <a:t>unlucky</a:t>
            </a:r>
            <a:r>
              <a:rPr lang="en-US" sz="2800" dirty="0">
                <a:solidFill>
                  <a:schemeClr val="bg1"/>
                </a:solidFill>
              </a:rPr>
              <a:t> one?</a:t>
            </a:r>
          </a:p>
          <a:p>
            <a:pPr marL="457200" indent="-457200">
              <a:spcBef>
                <a:spcPts val="300"/>
              </a:spcBef>
              <a:spcAft>
                <a:spcPts val="300"/>
              </a:spcAft>
              <a:buFont typeface="Arial" panose="020B0604020202020204" pitchFamily="34" charset="0"/>
              <a:buChar char="•"/>
            </a:pPr>
            <a:r>
              <a:rPr lang="en-US" sz="2800" dirty="0">
                <a:solidFill>
                  <a:schemeClr val="bg1"/>
                </a:solidFill>
              </a:rPr>
              <a:t>Who is the </a:t>
            </a:r>
            <a:r>
              <a:rPr lang="en-US" sz="2800" i="1" dirty="0">
                <a:solidFill>
                  <a:schemeClr val="bg1"/>
                </a:solidFill>
              </a:rPr>
              <a:t>luckiest</a:t>
            </a:r>
            <a:r>
              <a:rPr lang="en-US" sz="2800" dirty="0">
                <a:solidFill>
                  <a:schemeClr val="bg1"/>
                </a:solidFill>
              </a:rPr>
              <a:t> person you know? How so?</a:t>
            </a:r>
          </a:p>
          <a:p>
            <a:pPr marL="457200" indent="-457200">
              <a:spcBef>
                <a:spcPts val="300"/>
              </a:spcBef>
              <a:spcAft>
                <a:spcPts val="300"/>
              </a:spcAft>
              <a:buFont typeface="Arial" panose="020B0604020202020204" pitchFamily="34" charset="0"/>
              <a:buChar char="•"/>
            </a:pPr>
            <a:r>
              <a:rPr lang="en-US" sz="2800" dirty="0">
                <a:solidFill>
                  <a:schemeClr val="bg1"/>
                </a:solidFill>
              </a:rPr>
              <a:t>What kind of life events can we attribute to luck?</a:t>
            </a:r>
          </a:p>
          <a:p>
            <a:pPr marL="457200" indent="-457200">
              <a:spcBef>
                <a:spcPts val="300"/>
              </a:spcBef>
              <a:spcAft>
                <a:spcPts val="300"/>
              </a:spcAft>
              <a:buFont typeface="Arial" panose="020B0604020202020204" pitchFamily="34" charset="0"/>
              <a:buChar char="•"/>
            </a:pPr>
            <a:r>
              <a:rPr lang="en-US" sz="2800" dirty="0">
                <a:solidFill>
                  <a:schemeClr val="bg1"/>
                </a:solidFill>
              </a:rPr>
              <a:t>What can maybe determine luck?</a:t>
            </a:r>
          </a:p>
          <a:p>
            <a:pPr marL="457200" indent="-457200">
              <a:spcBef>
                <a:spcPts val="300"/>
              </a:spcBef>
              <a:spcAft>
                <a:spcPts val="300"/>
              </a:spcAft>
              <a:buFont typeface="Arial" panose="020B0604020202020204" pitchFamily="34" charset="0"/>
              <a:buChar char="•"/>
            </a:pPr>
            <a:r>
              <a:rPr lang="en-US" sz="2800" dirty="0">
                <a:solidFill>
                  <a:schemeClr val="bg1"/>
                </a:solidFill>
              </a:rPr>
              <a:t>Can we change our luck?</a:t>
            </a: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2190750" y="785864"/>
            <a:ext cx="78105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FFF00"/>
                </a:solidFill>
              </a:rPr>
              <a:t>Luck </a:t>
            </a:r>
            <a:endParaRPr lang="en-US" b="1" dirty="0">
              <a:solidFill>
                <a:srgbClr val="FF0000"/>
              </a:solidFill>
            </a:endParaRPr>
          </a:p>
        </p:txBody>
      </p:sp>
    </p:spTree>
    <p:extLst>
      <p:ext uri="{BB962C8B-B14F-4D97-AF65-F5344CB8AC3E}">
        <p14:creationId xmlns:p14="http://schemas.microsoft.com/office/powerpoint/2010/main" val="68164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457200" y="1143825"/>
            <a:ext cx="11117374" cy="6155531"/>
          </a:xfrm>
          <a:prstGeom prst="rect">
            <a:avLst/>
          </a:prstGeom>
          <a:noFill/>
        </p:spPr>
        <p:txBody>
          <a:bodyPr wrap="square" rtlCol="0">
            <a:spAutoFit/>
          </a:bodyPr>
          <a:lstStyle/>
          <a:p>
            <a:pPr>
              <a:spcBef>
                <a:spcPts val="300"/>
              </a:spcBef>
              <a:spcAft>
                <a:spcPts val="300"/>
              </a:spcAft>
            </a:pPr>
            <a:r>
              <a:rPr lang="en-US" sz="2800" dirty="0">
                <a:solidFill>
                  <a:schemeClr val="bg1"/>
                </a:solidFill>
              </a:rPr>
              <a:t>According to </a:t>
            </a:r>
            <a:r>
              <a:rPr lang="en-US" sz="2800" i="1" dirty="0">
                <a:solidFill>
                  <a:schemeClr val="bg1"/>
                </a:solidFill>
              </a:rPr>
              <a:t>Merriam-Webster dictionary</a:t>
            </a:r>
            <a:r>
              <a:rPr lang="en-US" sz="2800" dirty="0">
                <a:solidFill>
                  <a:schemeClr val="bg1"/>
                </a:solidFill>
              </a:rPr>
              <a:t>, </a:t>
            </a:r>
            <a:r>
              <a:rPr lang="en-US" sz="2800" b="1" dirty="0">
                <a:solidFill>
                  <a:schemeClr val="bg1"/>
                </a:solidFill>
              </a:rPr>
              <a:t>luck is </a:t>
            </a:r>
            <a:r>
              <a:rPr lang="en-US" sz="2800" b="1" dirty="0">
                <a:solidFill>
                  <a:srgbClr val="FFFF00"/>
                </a:solidFill>
              </a:rPr>
              <a:t>a force that brings good fortune or adversity</a:t>
            </a:r>
            <a:r>
              <a:rPr lang="en-US" sz="2800" dirty="0">
                <a:solidFill>
                  <a:schemeClr val="bg1"/>
                </a:solidFill>
              </a:rPr>
              <a:t>.</a:t>
            </a:r>
          </a:p>
          <a:p>
            <a:pPr marL="457200" indent="-457200">
              <a:spcBef>
                <a:spcPts val="300"/>
              </a:spcBef>
              <a:spcAft>
                <a:spcPts val="300"/>
              </a:spcAft>
              <a:buFont typeface="Arial" panose="020B0604020202020204" pitchFamily="34" charset="0"/>
              <a:buChar char="•"/>
            </a:pPr>
            <a:r>
              <a:rPr lang="en-US" sz="2800" dirty="0">
                <a:solidFill>
                  <a:schemeClr val="bg1"/>
                </a:solidFill>
              </a:rPr>
              <a:t>Since ‘force’ is some kind of </a:t>
            </a:r>
            <a:r>
              <a:rPr lang="en-US" sz="2800" i="1" dirty="0">
                <a:solidFill>
                  <a:schemeClr val="bg1"/>
                </a:solidFill>
              </a:rPr>
              <a:t>power</a:t>
            </a:r>
            <a:r>
              <a:rPr lang="en-US" sz="2800" dirty="0">
                <a:solidFill>
                  <a:schemeClr val="bg1"/>
                </a:solidFill>
              </a:rPr>
              <a:t> or </a:t>
            </a:r>
            <a:r>
              <a:rPr lang="en-US" sz="2800" i="1" dirty="0">
                <a:solidFill>
                  <a:schemeClr val="bg1"/>
                </a:solidFill>
              </a:rPr>
              <a:t>energy</a:t>
            </a:r>
            <a:r>
              <a:rPr lang="en-US" sz="2800" dirty="0">
                <a:solidFill>
                  <a:schemeClr val="bg1"/>
                </a:solidFill>
              </a:rPr>
              <a:t>, we can perhaps view luck as a form of ‘</a:t>
            </a:r>
            <a:r>
              <a:rPr lang="en-US" sz="2800" dirty="0">
                <a:solidFill>
                  <a:srgbClr val="FFFF00"/>
                </a:solidFill>
              </a:rPr>
              <a:t>good energy</a:t>
            </a:r>
            <a:r>
              <a:rPr lang="en-US" sz="2800" dirty="0">
                <a:solidFill>
                  <a:schemeClr val="bg1"/>
                </a:solidFill>
              </a:rPr>
              <a:t>’ (lucky) or ‘</a:t>
            </a:r>
            <a:r>
              <a:rPr lang="en-US" sz="2800" dirty="0">
                <a:solidFill>
                  <a:srgbClr val="FFFF00"/>
                </a:solidFill>
              </a:rPr>
              <a:t>bad energy</a:t>
            </a:r>
            <a:r>
              <a:rPr lang="en-US" sz="2800" dirty="0">
                <a:solidFill>
                  <a:schemeClr val="bg1"/>
                </a:solidFill>
              </a:rPr>
              <a:t>’ (unlucky).</a:t>
            </a:r>
          </a:p>
          <a:p>
            <a:pPr marL="457200" indent="-457200">
              <a:spcBef>
                <a:spcPts val="300"/>
              </a:spcBef>
              <a:spcAft>
                <a:spcPts val="300"/>
              </a:spcAft>
              <a:buFont typeface="Arial" panose="020B0604020202020204" pitchFamily="34" charset="0"/>
              <a:buChar char="•"/>
            </a:pPr>
            <a:r>
              <a:rPr lang="en-US" sz="2800" dirty="0">
                <a:solidFill>
                  <a:schemeClr val="bg1"/>
                </a:solidFill>
              </a:rPr>
              <a:t>According to the </a:t>
            </a:r>
            <a:r>
              <a:rPr lang="en-US" sz="2800" i="1" dirty="0">
                <a:solidFill>
                  <a:schemeClr val="bg1"/>
                </a:solidFill>
              </a:rPr>
              <a:t>Popular Science </a:t>
            </a:r>
            <a:r>
              <a:rPr lang="en-US" sz="2800" dirty="0">
                <a:solidFill>
                  <a:schemeClr val="bg1"/>
                </a:solidFill>
              </a:rPr>
              <a:t>article ‘The Science Of Luck’ and a professor of psychology at the University of Hertfordshire in England, Richard Wiseman:</a:t>
            </a:r>
          </a:p>
          <a:p>
            <a:pPr marL="914400" lvl="1" indent="-457200">
              <a:spcBef>
                <a:spcPts val="300"/>
              </a:spcBef>
              <a:spcAft>
                <a:spcPts val="300"/>
              </a:spcAft>
              <a:buFont typeface="Arial" panose="020B0604020202020204" pitchFamily="34" charset="0"/>
              <a:buChar char="•"/>
            </a:pPr>
            <a:r>
              <a:rPr lang="en-US" sz="2800" dirty="0">
                <a:solidFill>
                  <a:schemeClr val="accent2">
                    <a:lumMod val="60000"/>
                    <a:lumOff val="40000"/>
                  </a:schemeClr>
                </a:solidFill>
              </a:rPr>
              <a:t>"unlucky" people </a:t>
            </a:r>
            <a:r>
              <a:rPr lang="en-US" sz="2800" dirty="0">
                <a:solidFill>
                  <a:schemeClr val="bg1"/>
                </a:solidFill>
              </a:rPr>
              <a:t>seemed to demonstrate more </a:t>
            </a:r>
            <a:r>
              <a:rPr lang="en-US" sz="2800" b="1" dirty="0">
                <a:solidFill>
                  <a:schemeClr val="bg1"/>
                </a:solidFill>
              </a:rPr>
              <a:t>anxiety</a:t>
            </a:r>
            <a:r>
              <a:rPr lang="en-US" sz="2800" dirty="0">
                <a:solidFill>
                  <a:schemeClr val="bg1"/>
                </a:solidFill>
              </a:rPr>
              <a:t> (and are more </a:t>
            </a:r>
            <a:r>
              <a:rPr lang="en-US" sz="2800" i="1" dirty="0">
                <a:solidFill>
                  <a:schemeClr val="bg1"/>
                </a:solidFill>
              </a:rPr>
              <a:t>uptight</a:t>
            </a:r>
            <a:r>
              <a:rPr lang="en-US" sz="2800" dirty="0">
                <a:solidFill>
                  <a:schemeClr val="bg1"/>
                </a:solidFill>
              </a:rPr>
              <a:t>, </a:t>
            </a:r>
            <a:r>
              <a:rPr lang="en-US" sz="2800" i="1" dirty="0">
                <a:solidFill>
                  <a:schemeClr val="bg1"/>
                </a:solidFill>
              </a:rPr>
              <a:t>nervous</a:t>
            </a:r>
            <a:r>
              <a:rPr lang="en-US" sz="2800" dirty="0">
                <a:solidFill>
                  <a:schemeClr val="bg1"/>
                </a:solidFill>
              </a:rPr>
              <a:t>, and </a:t>
            </a:r>
            <a:r>
              <a:rPr lang="en-US" sz="2800" i="1" dirty="0">
                <a:solidFill>
                  <a:schemeClr val="bg1"/>
                </a:solidFill>
              </a:rPr>
              <a:t>closed-off</a:t>
            </a:r>
            <a:r>
              <a:rPr lang="en-US" sz="2800" dirty="0">
                <a:solidFill>
                  <a:schemeClr val="bg1"/>
                </a:solidFill>
              </a:rPr>
              <a:t>); while</a:t>
            </a:r>
          </a:p>
          <a:p>
            <a:pPr marL="914400" lvl="1" indent="-457200">
              <a:spcBef>
                <a:spcPts val="300"/>
              </a:spcBef>
              <a:spcAft>
                <a:spcPts val="300"/>
              </a:spcAft>
              <a:buFont typeface="Arial" panose="020B0604020202020204" pitchFamily="34" charset="0"/>
              <a:buChar char="•"/>
            </a:pPr>
            <a:r>
              <a:rPr lang="en-US" sz="2800" dirty="0">
                <a:solidFill>
                  <a:srgbClr val="FFC000"/>
                </a:solidFill>
              </a:rPr>
              <a:t>“lucky” people </a:t>
            </a:r>
            <a:r>
              <a:rPr lang="en-US" sz="2800" dirty="0">
                <a:solidFill>
                  <a:schemeClr val="bg1"/>
                </a:solidFill>
              </a:rPr>
              <a:t>are more </a:t>
            </a:r>
            <a:r>
              <a:rPr lang="en-US" sz="2800" b="1" dirty="0">
                <a:solidFill>
                  <a:schemeClr val="bg1"/>
                </a:solidFill>
              </a:rPr>
              <a:t>observant</a:t>
            </a:r>
            <a:r>
              <a:rPr lang="en-US" sz="2800" dirty="0">
                <a:solidFill>
                  <a:schemeClr val="bg1"/>
                </a:solidFill>
              </a:rPr>
              <a:t> and open to random opportunities.</a:t>
            </a:r>
          </a:p>
          <a:p>
            <a:pPr marL="914400" lvl="1" indent="-457200">
              <a:spcBef>
                <a:spcPts val="300"/>
              </a:spcBef>
              <a:spcAft>
                <a:spcPts val="300"/>
              </a:spcAft>
              <a:buFont typeface="Arial" panose="020B0604020202020204" pitchFamily="34" charset="0"/>
              <a:buChar char="•"/>
            </a:pPr>
            <a:endParaRPr lang="en-US" sz="2800" dirty="0">
              <a:solidFill>
                <a:schemeClr val="bg1"/>
              </a:solidFill>
            </a:endParaRP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1962150" y="168644"/>
            <a:ext cx="78105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FFF00"/>
                </a:solidFill>
              </a:rPr>
              <a:t>Luck </a:t>
            </a:r>
            <a:endParaRPr lang="en-US" b="1" dirty="0">
              <a:solidFill>
                <a:srgbClr val="FF0000"/>
              </a:solidFill>
            </a:endParaRPr>
          </a:p>
        </p:txBody>
      </p:sp>
    </p:spTree>
    <p:extLst>
      <p:ext uri="{BB962C8B-B14F-4D97-AF65-F5344CB8AC3E}">
        <p14:creationId xmlns:p14="http://schemas.microsoft.com/office/powerpoint/2010/main" val="287528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445770" y="1742105"/>
            <a:ext cx="11117374" cy="1969770"/>
          </a:xfrm>
          <a:prstGeom prst="rect">
            <a:avLst/>
          </a:prstGeom>
          <a:noFill/>
        </p:spPr>
        <p:txBody>
          <a:bodyPr wrap="square" rtlCol="0">
            <a:spAutoFit/>
          </a:bodyPr>
          <a:lstStyle/>
          <a:p>
            <a:pPr marL="457200" indent="-457200">
              <a:spcBef>
                <a:spcPts val="300"/>
              </a:spcBef>
              <a:spcAft>
                <a:spcPts val="300"/>
              </a:spcAft>
              <a:buFont typeface="Arial" panose="020B0604020202020204" pitchFamily="34" charset="0"/>
              <a:buChar char="•"/>
            </a:pPr>
            <a:r>
              <a:rPr lang="en-US" sz="2800" dirty="0">
                <a:solidFill>
                  <a:schemeClr val="bg1"/>
                </a:solidFill>
              </a:rPr>
              <a:t>A </a:t>
            </a:r>
            <a:r>
              <a:rPr lang="en-US" sz="2800" b="1" dirty="0">
                <a:solidFill>
                  <a:srgbClr val="8CEB35"/>
                </a:solidFill>
              </a:rPr>
              <a:t>charm</a:t>
            </a:r>
            <a:r>
              <a:rPr lang="en-US" sz="2800" dirty="0">
                <a:solidFill>
                  <a:schemeClr val="bg1"/>
                </a:solidFill>
              </a:rPr>
              <a:t> is an object or saying that is thought to have magical powers, such as the ability to bring </a:t>
            </a:r>
            <a:r>
              <a:rPr lang="en-US" sz="2800" dirty="0">
                <a:solidFill>
                  <a:srgbClr val="FFFF00"/>
                </a:solidFill>
              </a:rPr>
              <a:t>good luck </a:t>
            </a:r>
            <a:r>
              <a:rPr lang="en-US" sz="2800" dirty="0">
                <a:solidFill>
                  <a:schemeClr val="bg1"/>
                </a:solidFill>
              </a:rPr>
              <a:t>– </a:t>
            </a:r>
            <a:r>
              <a:rPr lang="en-US" sz="2800" i="1" dirty="0">
                <a:solidFill>
                  <a:schemeClr val="bg1"/>
                </a:solidFill>
              </a:rPr>
              <a:t>Cambridge Dictionary.</a:t>
            </a:r>
          </a:p>
          <a:p>
            <a:pPr marL="457200" indent="-457200">
              <a:spcBef>
                <a:spcPts val="300"/>
              </a:spcBef>
              <a:spcAft>
                <a:spcPts val="300"/>
              </a:spcAft>
              <a:buFont typeface="Arial" panose="020B0604020202020204" pitchFamily="34" charset="0"/>
              <a:buChar char="•"/>
            </a:pPr>
            <a:r>
              <a:rPr lang="en-US" sz="2800" dirty="0">
                <a:solidFill>
                  <a:srgbClr val="8CEB35"/>
                </a:solidFill>
              </a:rPr>
              <a:t>Good luck charms </a:t>
            </a:r>
            <a:r>
              <a:rPr lang="en-US" sz="2800" dirty="0">
                <a:solidFill>
                  <a:schemeClr val="bg1"/>
                </a:solidFill>
              </a:rPr>
              <a:t>vary across different cultures. </a:t>
            </a:r>
          </a:p>
          <a:p>
            <a:pPr marL="457200" indent="-457200">
              <a:spcBef>
                <a:spcPts val="300"/>
              </a:spcBef>
              <a:spcAft>
                <a:spcPts val="300"/>
              </a:spcAft>
              <a:buFont typeface="Arial" panose="020B0604020202020204" pitchFamily="34" charset="0"/>
              <a:buChar char="•"/>
            </a:pPr>
            <a:r>
              <a:rPr lang="en-US" sz="2800" dirty="0">
                <a:solidFill>
                  <a:schemeClr val="bg1"/>
                </a:solidFill>
              </a:rPr>
              <a:t>Here are some common ones from around the word (</a:t>
            </a:r>
            <a:r>
              <a:rPr lang="en-US" sz="2800" i="1" dirty="0">
                <a:solidFill>
                  <a:schemeClr val="bg1"/>
                </a:solidFill>
              </a:rPr>
              <a:t>think about </a:t>
            </a:r>
            <a:r>
              <a:rPr lang="en-US" sz="2800" b="1" i="1" dirty="0">
                <a:solidFill>
                  <a:srgbClr val="00B0F0"/>
                </a:solidFill>
              </a:rPr>
              <a:t>why</a:t>
            </a:r>
            <a:r>
              <a:rPr lang="en-US" sz="2800" dirty="0">
                <a:solidFill>
                  <a:schemeClr val="bg1"/>
                </a:solidFill>
              </a:rPr>
              <a:t>):</a:t>
            </a: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1962150" y="168644"/>
            <a:ext cx="78105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FFF00"/>
                </a:solidFill>
              </a:rPr>
              <a:t>Luck </a:t>
            </a:r>
            <a:endParaRPr lang="en-US" b="1" dirty="0">
              <a:solidFill>
                <a:srgbClr val="FF0000"/>
              </a:solidFill>
            </a:endParaRPr>
          </a:p>
        </p:txBody>
      </p:sp>
      <p:sp>
        <p:nvSpPr>
          <p:cNvPr id="3" name="TextBox 2">
            <a:extLst>
              <a:ext uri="{FF2B5EF4-FFF2-40B4-BE49-F238E27FC236}">
                <a16:creationId xmlns:a16="http://schemas.microsoft.com/office/drawing/2014/main" id="{AA24553E-0C73-4AA2-87AE-DAFD58EDDA1F}"/>
              </a:ext>
            </a:extLst>
          </p:cNvPr>
          <p:cNvSpPr txBox="1"/>
          <p:nvPr/>
        </p:nvSpPr>
        <p:spPr>
          <a:xfrm>
            <a:off x="2617470" y="933144"/>
            <a:ext cx="6492240" cy="707886"/>
          </a:xfrm>
          <a:prstGeom prst="rect">
            <a:avLst/>
          </a:prstGeom>
          <a:noFill/>
        </p:spPr>
        <p:txBody>
          <a:bodyPr wrap="square" rtlCol="0">
            <a:spAutoFit/>
          </a:bodyPr>
          <a:lstStyle/>
          <a:p>
            <a:pPr algn="ctr"/>
            <a:r>
              <a:rPr lang="en-US" sz="4000" dirty="0">
                <a:solidFill>
                  <a:srgbClr val="8CEB35"/>
                </a:solidFill>
              </a:rPr>
              <a:t>Good Luck Charms</a:t>
            </a:r>
            <a:endParaRPr lang="en-US" dirty="0">
              <a:solidFill>
                <a:srgbClr val="8CEB35"/>
              </a:solidFill>
            </a:endParaRPr>
          </a:p>
        </p:txBody>
      </p:sp>
      <p:sp>
        <p:nvSpPr>
          <p:cNvPr id="5" name="TextBox 4">
            <a:extLst>
              <a:ext uri="{FF2B5EF4-FFF2-40B4-BE49-F238E27FC236}">
                <a16:creationId xmlns:a16="http://schemas.microsoft.com/office/drawing/2014/main" id="{8F2730A7-9E94-4D84-BA7E-1007D2A09CFA}"/>
              </a:ext>
            </a:extLst>
          </p:cNvPr>
          <p:cNvSpPr txBox="1"/>
          <p:nvPr/>
        </p:nvSpPr>
        <p:spPr>
          <a:xfrm>
            <a:off x="445770" y="3711875"/>
            <a:ext cx="11117374" cy="1154162"/>
          </a:xfrm>
          <a:prstGeom prst="rect">
            <a:avLst/>
          </a:prstGeom>
          <a:noFill/>
        </p:spPr>
        <p:txBody>
          <a:bodyPr wrap="square" rtlCol="0">
            <a:spAutoFit/>
          </a:bodyPr>
          <a:lstStyle/>
          <a:p>
            <a:pPr algn="ctr">
              <a:spcBef>
                <a:spcPts val="300"/>
              </a:spcBef>
              <a:spcAft>
                <a:spcPts val="300"/>
              </a:spcAft>
            </a:pPr>
            <a:r>
              <a:rPr lang="en-US" sz="3600" dirty="0">
                <a:solidFill>
                  <a:srgbClr val="FF0000"/>
                </a:solidFill>
              </a:rPr>
              <a:t>ASIA: </a:t>
            </a:r>
          </a:p>
          <a:p>
            <a:pPr algn="ctr">
              <a:spcBef>
                <a:spcPts val="300"/>
              </a:spcBef>
              <a:spcAft>
                <a:spcPts val="300"/>
              </a:spcAft>
            </a:pPr>
            <a:endParaRPr lang="en-US" sz="2800" dirty="0">
              <a:solidFill>
                <a:srgbClr val="FFFF00"/>
              </a:solidFill>
            </a:endParaRPr>
          </a:p>
        </p:txBody>
      </p:sp>
      <p:pic>
        <p:nvPicPr>
          <p:cNvPr id="7" name="Picture 6">
            <a:extLst>
              <a:ext uri="{FF2B5EF4-FFF2-40B4-BE49-F238E27FC236}">
                <a16:creationId xmlns:a16="http://schemas.microsoft.com/office/drawing/2014/main" id="{55DD0079-D5A5-42FC-9ECD-1A5EACFFA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97" y="4191497"/>
            <a:ext cx="3589083" cy="2392722"/>
          </a:xfrm>
          <a:prstGeom prst="rect">
            <a:avLst/>
          </a:prstGeom>
        </p:spPr>
      </p:pic>
      <p:sp>
        <p:nvSpPr>
          <p:cNvPr id="8" name="TextBox 7">
            <a:extLst>
              <a:ext uri="{FF2B5EF4-FFF2-40B4-BE49-F238E27FC236}">
                <a16:creationId xmlns:a16="http://schemas.microsoft.com/office/drawing/2014/main" id="{A39780D3-B246-45C1-832B-7BFA0EBE97B5}"/>
              </a:ext>
            </a:extLst>
          </p:cNvPr>
          <p:cNvSpPr txBox="1"/>
          <p:nvPr/>
        </p:nvSpPr>
        <p:spPr>
          <a:xfrm>
            <a:off x="3802380" y="5387858"/>
            <a:ext cx="2640330" cy="830997"/>
          </a:xfrm>
          <a:prstGeom prst="rect">
            <a:avLst/>
          </a:prstGeom>
          <a:noFill/>
        </p:spPr>
        <p:txBody>
          <a:bodyPr wrap="square" rtlCol="0">
            <a:spAutoFit/>
          </a:bodyPr>
          <a:lstStyle/>
          <a:p>
            <a:r>
              <a:rPr lang="en-US" sz="2400" dirty="0" err="1">
                <a:solidFill>
                  <a:srgbClr val="FFFF00"/>
                </a:solidFill>
                <a:latin typeface="Arial" panose="020B0604020202020204" pitchFamily="34" charset="0"/>
                <a:cs typeface="Arial" panose="020B0604020202020204" pitchFamily="34" charset="0"/>
              </a:rPr>
              <a:t>Maneki</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Neko</a:t>
            </a:r>
            <a:r>
              <a:rPr lang="en-US" sz="2400" dirty="0">
                <a:solidFill>
                  <a:srgbClr val="FFFF00"/>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(Japan)</a:t>
            </a:r>
          </a:p>
        </p:txBody>
      </p:sp>
      <p:pic>
        <p:nvPicPr>
          <p:cNvPr id="10" name="Picture 9">
            <a:extLst>
              <a:ext uri="{FF2B5EF4-FFF2-40B4-BE49-F238E27FC236}">
                <a16:creationId xmlns:a16="http://schemas.microsoft.com/office/drawing/2014/main" id="{89EF9371-9F48-4A7B-B639-791811D476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6775" y="3962433"/>
            <a:ext cx="3447201" cy="2850850"/>
          </a:xfrm>
          <a:prstGeom prst="rect">
            <a:avLst/>
          </a:prstGeom>
        </p:spPr>
      </p:pic>
      <p:sp>
        <p:nvSpPr>
          <p:cNvPr id="11" name="TextBox 10">
            <a:extLst>
              <a:ext uri="{FF2B5EF4-FFF2-40B4-BE49-F238E27FC236}">
                <a16:creationId xmlns:a16="http://schemas.microsoft.com/office/drawing/2014/main" id="{AA782141-4E40-4FC8-B246-6C2188F61793}"/>
              </a:ext>
            </a:extLst>
          </p:cNvPr>
          <p:cNvSpPr txBox="1"/>
          <p:nvPr/>
        </p:nvSpPr>
        <p:spPr>
          <a:xfrm>
            <a:off x="5749292" y="4478632"/>
            <a:ext cx="2640330" cy="830997"/>
          </a:xfrm>
          <a:prstGeom prst="rect">
            <a:avLst/>
          </a:prstGeom>
          <a:noFill/>
        </p:spPr>
        <p:txBody>
          <a:bodyPr wrap="square" rtlCol="0">
            <a:spAutoFit/>
          </a:bodyPr>
          <a:lstStyle/>
          <a:p>
            <a:pPr algn="r"/>
            <a:r>
              <a:rPr lang="en-US" sz="2400" dirty="0">
                <a:solidFill>
                  <a:srgbClr val="FFFF00"/>
                </a:solidFill>
                <a:latin typeface="Arial" panose="020B0604020202020204" pitchFamily="34" charset="0"/>
                <a:cs typeface="Arial" panose="020B0604020202020204" pitchFamily="34" charset="0"/>
              </a:rPr>
              <a:t>Laughing Buddha </a:t>
            </a:r>
            <a:r>
              <a:rPr lang="en-US" sz="2400" dirty="0">
                <a:solidFill>
                  <a:schemeClr val="bg1"/>
                </a:solidFill>
                <a:latin typeface="Arial" panose="020B0604020202020204" pitchFamily="34" charset="0"/>
                <a:cs typeface="Arial" panose="020B0604020202020204" pitchFamily="34" charset="0"/>
              </a:rPr>
              <a:t>(Thailand &amp; India)</a:t>
            </a:r>
          </a:p>
        </p:txBody>
      </p:sp>
    </p:spTree>
    <p:extLst>
      <p:ext uri="{BB962C8B-B14F-4D97-AF65-F5344CB8AC3E}">
        <p14:creationId xmlns:p14="http://schemas.microsoft.com/office/powerpoint/2010/main" val="299764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24553E-0C73-4AA2-87AE-DAFD58EDDA1F}"/>
              </a:ext>
            </a:extLst>
          </p:cNvPr>
          <p:cNvSpPr txBox="1"/>
          <p:nvPr/>
        </p:nvSpPr>
        <p:spPr>
          <a:xfrm>
            <a:off x="2503172" y="234000"/>
            <a:ext cx="6492240" cy="707886"/>
          </a:xfrm>
          <a:prstGeom prst="rect">
            <a:avLst/>
          </a:prstGeom>
          <a:noFill/>
        </p:spPr>
        <p:txBody>
          <a:bodyPr wrap="square" rtlCol="0">
            <a:spAutoFit/>
          </a:bodyPr>
          <a:lstStyle/>
          <a:p>
            <a:pPr algn="ctr"/>
            <a:r>
              <a:rPr lang="en-US" sz="4000" dirty="0">
                <a:solidFill>
                  <a:srgbClr val="8CEB35"/>
                </a:solidFill>
              </a:rPr>
              <a:t>Good Luck Charms</a:t>
            </a:r>
            <a:endParaRPr lang="en-US" dirty="0">
              <a:solidFill>
                <a:srgbClr val="8CEB35"/>
              </a:solidFill>
            </a:endParaRPr>
          </a:p>
        </p:txBody>
      </p:sp>
      <p:sp>
        <p:nvSpPr>
          <p:cNvPr id="5" name="TextBox 4">
            <a:extLst>
              <a:ext uri="{FF2B5EF4-FFF2-40B4-BE49-F238E27FC236}">
                <a16:creationId xmlns:a16="http://schemas.microsoft.com/office/drawing/2014/main" id="{8F2730A7-9E94-4D84-BA7E-1007D2A09CFA}"/>
              </a:ext>
            </a:extLst>
          </p:cNvPr>
          <p:cNvSpPr txBox="1"/>
          <p:nvPr/>
        </p:nvSpPr>
        <p:spPr>
          <a:xfrm>
            <a:off x="347757" y="849296"/>
            <a:ext cx="11117374" cy="1154162"/>
          </a:xfrm>
          <a:prstGeom prst="rect">
            <a:avLst/>
          </a:prstGeom>
          <a:noFill/>
        </p:spPr>
        <p:txBody>
          <a:bodyPr wrap="square" rtlCol="0">
            <a:spAutoFit/>
          </a:bodyPr>
          <a:lstStyle/>
          <a:p>
            <a:pPr algn="ctr">
              <a:spcBef>
                <a:spcPts val="300"/>
              </a:spcBef>
              <a:spcAft>
                <a:spcPts val="300"/>
              </a:spcAft>
            </a:pPr>
            <a:r>
              <a:rPr lang="en-US" sz="3600" dirty="0">
                <a:solidFill>
                  <a:srgbClr val="FF0000"/>
                </a:solidFill>
              </a:rPr>
              <a:t>ASIA: </a:t>
            </a:r>
          </a:p>
          <a:p>
            <a:pPr algn="ctr">
              <a:spcBef>
                <a:spcPts val="300"/>
              </a:spcBef>
              <a:spcAft>
                <a:spcPts val="300"/>
              </a:spcAft>
            </a:pPr>
            <a:endParaRPr lang="en-US" sz="2800" dirty="0">
              <a:solidFill>
                <a:srgbClr val="FFFF00"/>
              </a:solidFill>
            </a:endParaRPr>
          </a:p>
        </p:txBody>
      </p:sp>
      <p:sp>
        <p:nvSpPr>
          <p:cNvPr id="8" name="TextBox 7">
            <a:extLst>
              <a:ext uri="{FF2B5EF4-FFF2-40B4-BE49-F238E27FC236}">
                <a16:creationId xmlns:a16="http://schemas.microsoft.com/office/drawing/2014/main" id="{A39780D3-B246-45C1-832B-7BFA0EBE97B5}"/>
              </a:ext>
            </a:extLst>
          </p:cNvPr>
          <p:cNvSpPr txBox="1"/>
          <p:nvPr/>
        </p:nvSpPr>
        <p:spPr>
          <a:xfrm>
            <a:off x="3442719" y="1551458"/>
            <a:ext cx="3347730" cy="830997"/>
          </a:xfrm>
          <a:prstGeom prst="rect">
            <a:avLst/>
          </a:prstGeom>
          <a:noFill/>
        </p:spPr>
        <p:txBody>
          <a:bodyPr wrap="square" rtlCol="0">
            <a:spAutoFit/>
          </a:bodyPr>
          <a:lstStyle/>
          <a:p>
            <a:r>
              <a:rPr lang="en-US" sz="2400" dirty="0" err="1">
                <a:solidFill>
                  <a:srgbClr val="FFFF00"/>
                </a:solidFill>
                <a:latin typeface="Arial" panose="020B0604020202020204" pitchFamily="34" charset="0"/>
                <a:cs typeface="Arial" panose="020B0604020202020204" pitchFamily="34" charset="0"/>
              </a:rPr>
              <a:t>Jin</a:t>
            </a:r>
            <a:r>
              <a:rPr lang="en-US" sz="2400" dirty="0">
                <a:solidFill>
                  <a:srgbClr val="FFFF00"/>
                </a:solidFill>
                <a:latin typeface="Arial" panose="020B0604020202020204" pitchFamily="34" charset="0"/>
                <a:cs typeface="Arial" panose="020B0604020202020204" pitchFamily="34" charset="0"/>
              </a:rPr>
              <a:t> Chan - golden toad</a:t>
            </a:r>
          </a:p>
          <a:p>
            <a:r>
              <a:rPr lang="en-US" sz="2400" dirty="0">
                <a:solidFill>
                  <a:schemeClr val="bg1"/>
                </a:solidFill>
                <a:latin typeface="Arial" panose="020B0604020202020204" pitchFamily="34" charset="0"/>
                <a:cs typeface="Arial" panose="020B0604020202020204" pitchFamily="34" charset="0"/>
              </a:rPr>
              <a:t>(China)</a:t>
            </a:r>
          </a:p>
        </p:txBody>
      </p:sp>
      <p:sp>
        <p:nvSpPr>
          <p:cNvPr id="11" name="TextBox 10">
            <a:extLst>
              <a:ext uri="{FF2B5EF4-FFF2-40B4-BE49-F238E27FC236}">
                <a16:creationId xmlns:a16="http://schemas.microsoft.com/office/drawing/2014/main" id="{AA782141-4E40-4FC8-B246-6C2188F61793}"/>
              </a:ext>
            </a:extLst>
          </p:cNvPr>
          <p:cNvSpPr txBox="1"/>
          <p:nvPr/>
        </p:nvSpPr>
        <p:spPr>
          <a:xfrm>
            <a:off x="6355082" y="2638809"/>
            <a:ext cx="2640330" cy="830997"/>
          </a:xfrm>
          <a:prstGeom prst="rect">
            <a:avLst/>
          </a:prstGeom>
          <a:noFill/>
        </p:spPr>
        <p:txBody>
          <a:bodyPr wrap="square" rtlCol="0">
            <a:spAutoFit/>
          </a:bodyPr>
          <a:lstStyle/>
          <a:p>
            <a:pPr algn="r"/>
            <a:r>
              <a:rPr lang="en-US" sz="2400" dirty="0">
                <a:solidFill>
                  <a:srgbClr val="FFFF00"/>
                </a:solidFill>
                <a:latin typeface="Arial" panose="020B0604020202020204" pitchFamily="34" charset="0"/>
                <a:cs typeface="Arial" panose="020B0604020202020204" pitchFamily="34" charset="0"/>
              </a:rPr>
              <a:t>Number 8</a:t>
            </a:r>
            <a:br>
              <a:rPr lang="en-US" sz="2400" dirty="0">
                <a:solidFill>
                  <a:srgbClr val="FFFF00"/>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(China)</a:t>
            </a:r>
          </a:p>
        </p:txBody>
      </p:sp>
      <p:pic>
        <p:nvPicPr>
          <p:cNvPr id="9" name="Picture 8">
            <a:extLst>
              <a:ext uri="{FF2B5EF4-FFF2-40B4-BE49-F238E27FC236}">
                <a16:creationId xmlns:a16="http://schemas.microsoft.com/office/drawing/2014/main" id="{4B16FBF1-86D9-48D6-88E1-AC273F00E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59" y="831850"/>
            <a:ext cx="3094962" cy="3003550"/>
          </a:xfrm>
          <a:prstGeom prst="rect">
            <a:avLst/>
          </a:prstGeom>
        </p:spPr>
      </p:pic>
      <p:pic>
        <p:nvPicPr>
          <p:cNvPr id="13" name="Picture 12">
            <a:extLst>
              <a:ext uri="{FF2B5EF4-FFF2-40B4-BE49-F238E27FC236}">
                <a16:creationId xmlns:a16="http://schemas.microsoft.com/office/drawing/2014/main" id="{99E4B72F-1B6A-450F-AC05-C97BD9494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4887" y="234000"/>
            <a:ext cx="2976782" cy="3601400"/>
          </a:xfrm>
          <a:prstGeom prst="rect">
            <a:avLst/>
          </a:prstGeom>
        </p:spPr>
      </p:pic>
      <p:sp>
        <p:nvSpPr>
          <p:cNvPr id="14" name="TextBox 13">
            <a:extLst>
              <a:ext uri="{FF2B5EF4-FFF2-40B4-BE49-F238E27FC236}">
                <a16:creationId xmlns:a16="http://schemas.microsoft.com/office/drawing/2014/main" id="{A4DBCB28-5948-4F54-85BB-F347B46DADFF}"/>
              </a:ext>
            </a:extLst>
          </p:cNvPr>
          <p:cNvSpPr txBox="1"/>
          <p:nvPr/>
        </p:nvSpPr>
        <p:spPr>
          <a:xfrm>
            <a:off x="347757" y="3484860"/>
            <a:ext cx="10388600" cy="1154162"/>
          </a:xfrm>
          <a:prstGeom prst="rect">
            <a:avLst/>
          </a:prstGeom>
          <a:noFill/>
        </p:spPr>
        <p:txBody>
          <a:bodyPr wrap="square" rtlCol="0">
            <a:spAutoFit/>
          </a:bodyPr>
          <a:lstStyle/>
          <a:p>
            <a:pPr algn="ctr">
              <a:spcBef>
                <a:spcPts val="300"/>
              </a:spcBef>
              <a:spcAft>
                <a:spcPts val="300"/>
              </a:spcAft>
            </a:pPr>
            <a:r>
              <a:rPr lang="en-US" sz="3600" dirty="0">
                <a:solidFill>
                  <a:srgbClr val="FF0000"/>
                </a:solidFill>
              </a:rPr>
              <a:t>Middle East: </a:t>
            </a:r>
          </a:p>
          <a:p>
            <a:pPr algn="ctr">
              <a:spcBef>
                <a:spcPts val="300"/>
              </a:spcBef>
              <a:spcAft>
                <a:spcPts val="300"/>
              </a:spcAft>
            </a:pPr>
            <a:endParaRPr lang="en-US" sz="2800" dirty="0">
              <a:solidFill>
                <a:srgbClr val="FFFF00"/>
              </a:solidFill>
            </a:endParaRPr>
          </a:p>
        </p:txBody>
      </p:sp>
      <p:pic>
        <p:nvPicPr>
          <p:cNvPr id="16" name="Picture 15">
            <a:extLst>
              <a:ext uri="{FF2B5EF4-FFF2-40B4-BE49-F238E27FC236}">
                <a16:creationId xmlns:a16="http://schemas.microsoft.com/office/drawing/2014/main" id="{9024FA4F-4478-4B0E-A841-06895DEA676A}"/>
              </a:ext>
            </a:extLst>
          </p:cNvPr>
          <p:cNvPicPr>
            <a:picLocks noChangeAspect="1"/>
          </p:cNvPicPr>
          <p:nvPr/>
        </p:nvPicPr>
        <p:blipFill rotWithShape="1">
          <a:blip r:embed="rId5"/>
          <a:srcRect l="30209" t="25371" r="47083" b="18888"/>
          <a:stretch/>
        </p:blipFill>
        <p:spPr>
          <a:xfrm>
            <a:off x="688951" y="4302663"/>
            <a:ext cx="1625600" cy="2244521"/>
          </a:xfrm>
          <a:prstGeom prst="rect">
            <a:avLst/>
          </a:prstGeom>
        </p:spPr>
      </p:pic>
      <p:pic>
        <p:nvPicPr>
          <p:cNvPr id="18" name="Picture 17">
            <a:extLst>
              <a:ext uri="{FF2B5EF4-FFF2-40B4-BE49-F238E27FC236}">
                <a16:creationId xmlns:a16="http://schemas.microsoft.com/office/drawing/2014/main" id="{FBAF1E1A-34DD-4FD7-B4C1-1DF9D189AD2D}"/>
              </a:ext>
            </a:extLst>
          </p:cNvPr>
          <p:cNvPicPr>
            <a:picLocks noChangeAspect="1"/>
          </p:cNvPicPr>
          <p:nvPr/>
        </p:nvPicPr>
        <p:blipFill rotWithShape="1">
          <a:blip r:embed="rId6">
            <a:extLst>
              <a:ext uri="{28A0092B-C50C-407E-A947-70E740481C1C}">
                <a14:useLocalDpi xmlns:a14="http://schemas.microsoft.com/office/drawing/2010/main" val="0"/>
              </a:ext>
            </a:extLst>
          </a:blip>
          <a:srcRect r="33619"/>
          <a:stretch/>
        </p:blipFill>
        <p:spPr>
          <a:xfrm>
            <a:off x="2314551" y="4205327"/>
            <a:ext cx="2457450" cy="2418673"/>
          </a:xfrm>
          <a:prstGeom prst="rect">
            <a:avLst/>
          </a:prstGeom>
        </p:spPr>
      </p:pic>
      <p:sp>
        <p:nvSpPr>
          <p:cNvPr id="19" name="TextBox 18">
            <a:extLst>
              <a:ext uri="{FF2B5EF4-FFF2-40B4-BE49-F238E27FC236}">
                <a16:creationId xmlns:a16="http://schemas.microsoft.com/office/drawing/2014/main" id="{0D6F7BD3-A544-45E8-AFD2-B44F460ED974}"/>
              </a:ext>
            </a:extLst>
          </p:cNvPr>
          <p:cNvSpPr txBox="1"/>
          <p:nvPr/>
        </p:nvSpPr>
        <p:spPr>
          <a:xfrm>
            <a:off x="4843499" y="4302663"/>
            <a:ext cx="3347730" cy="830997"/>
          </a:xfrm>
          <a:prstGeom prst="rect">
            <a:avLst/>
          </a:prstGeom>
          <a:noFill/>
        </p:spPr>
        <p:txBody>
          <a:bodyPr wrap="square" rtlCol="0">
            <a:spAutoFit/>
          </a:bodyPr>
          <a:lstStyle/>
          <a:p>
            <a:r>
              <a:rPr lang="en-US" sz="2400" dirty="0">
                <a:solidFill>
                  <a:srgbClr val="FFFF00"/>
                </a:solidFill>
                <a:latin typeface="Arial" panose="020B0604020202020204" pitchFamily="34" charset="0"/>
                <a:cs typeface="Arial" panose="020B0604020202020204" pitchFamily="34" charset="0"/>
              </a:rPr>
              <a:t>Scarab Beetle Amulet</a:t>
            </a:r>
          </a:p>
          <a:p>
            <a:r>
              <a:rPr lang="en-US" sz="2400" dirty="0">
                <a:solidFill>
                  <a:schemeClr val="bg1"/>
                </a:solidFill>
                <a:latin typeface="Arial" panose="020B0604020202020204" pitchFamily="34" charset="0"/>
                <a:cs typeface="Arial" panose="020B0604020202020204" pitchFamily="34" charset="0"/>
              </a:rPr>
              <a:t>(Egypt)</a:t>
            </a:r>
          </a:p>
        </p:txBody>
      </p:sp>
      <p:sp>
        <p:nvSpPr>
          <p:cNvPr id="20" name="TextBox 19">
            <a:extLst>
              <a:ext uri="{FF2B5EF4-FFF2-40B4-BE49-F238E27FC236}">
                <a16:creationId xmlns:a16="http://schemas.microsoft.com/office/drawing/2014/main" id="{FAA55A77-60C3-4E25-B2A9-EAC27C309466}"/>
              </a:ext>
            </a:extLst>
          </p:cNvPr>
          <p:cNvSpPr txBox="1"/>
          <p:nvPr/>
        </p:nvSpPr>
        <p:spPr>
          <a:xfrm>
            <a:off x="4793031" y="5531521"/>
            <a:ext cx="6347665" cy="1015663"/>
          </a:xfrm>
          <a:prstGeom prst="rect">
            <a:avLst/>
          </a:prstGeom>
          <a:noFill/>
        </p:spPr>
        <p:txBody>
          <a:bodyPr wrap="square" rtlCol="0">
            <a:spAutoFit/>
          </a:bodyPr>
          <a:lstStyle/>
          <a:p>
            <a:r>
              <a:rPr lang="en-US" sz="2000" i="1" dirty="0">
                <a:solidFill>
                  <a:schemeClr val="bg1"/>
                </a:solidFill>
                <a:latin typeface="Arial" panose="020B0604020202020204" pitchFamily="34" charset="0"/>
                <a:cs typeface="Arial" panose="020B0604020202020204" pitchFamily="34" charset="0"/>
              </a:rPr>
              <a:t>An </a:t>
            </a:r>
            <a:r>
              <a:rPr lang="en-US" sz="2000" b="1" i="1" dirty="0">
                <a:solidFill>
                  <a:schemeClr val="bg1"/>
                </a:solidFill>
                <a:latin typeface="Arial" panose="020B0604020202020204" pitchFamily="34" charset="0"/>
                <a:cs typeface="Arial" panose="020B0604020202020204" pitchFamily="34" charset="0"/>
              </a:rPr>
              <a:t>amulet</a:t>
            </a:r>
            <a:r>
              <a:rPr lang="en-US" sz="2000" i="1" dirty="0">
                <a:solidFill>
                  <a:schemeClr val="bg1"/>
                </a:solidFill>
                <a:latin typeface="Arial" panose="020B0604020202020204" pitchFamily="34" charset="0"/>
                <a:cs typeface="Arial" panose="020B0604020202020204" pitchFamily="34" charset="0"/>
              </a:rPr>
              <a:t> is a kind of charm worn because it is believed to protect against evil, disease, or unhappiness. </a:t>
            </a:r>
          </a:p>
        </p:txBody>
      </p:sp>
    </p:spTree>
    <p:extLst>
      <p:ext uri="{BB962C8B-B14F-4D97-AF65-F5344CB8AC3E}">
        <p14:creationId xmlns:p14="http://schemas.microsoft.com/office/powerpoint/2010/main" val="298557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24553E-0C73-4AA2-87AE-DAFD58EDDA1F}"/>
              </a:ext>
            </a:extLst>
          </p:cNvPr>
          <p:cNvSpPr txBox="1"/>
          <p:nvPr/>
        </p:nvSpPr>
        <p:spPr>
          <a:xfrm>
            <a:off x="2503172" y="234000"/>
            <a:ext cx="6492240" cy="707886"/>
          </a:xfrm>
          <a:prstGeom prst="rect">
            <a:avLst/>
          </a:prstGeom>
          <a:noFill/>
        </p:spPr>
        <p:txBody>
          <a:bodyPr wrap="square" rtlCol="0">
            <a:spAutoFit/>
          </a:bodyPr>
          <a:lstStyle/>
          <a:p>
            <a:pPr algn="ctr"/>
            <a:r>
              <a:rPr lang="en-US" sz="4000" dirty="0">
                <a:solidFill>
                  <a:srgbClr val="8CEB35"/>
                </a:solidFill>
              </a:rPr>
              <a:t>Good Luck Charms</a:t>
            </a:r>
            <a:endParaRPr lang="en-US" dirty="0">
              <a:solidFill>
                <a:srgbClr val="8CEB35"/>
              </a:solidFill>
            </a:endParaRPr>
          </a:p>
        </p:txBody>
      </p:sp>
      <p:sp>
        <p:nvSpPr>
          <p:cNvPr id="5" name="TextBox 4">
            <a:extLst>
              <a:ext uri="{FF2B5EF4-FFF2-40B4-BE49-F238E27FC236}">
                <a16:creationId xmlns:a16="http://schemas.microsoft.com/office/drawing/2014/main" id="{8F2730A7-9E94-4D84-BA7E-1007D2A09CFA}"/>
              </a:ext>
            </a:extLst>
          </p:cNvPr>
          <p:cNvSpPr txBox="1"/>
          <p:nvPr/>
        </p:nvSpPr>
        <p:spPr>
          <a:xfrm>
            <a:off x="347757" y="849296"/>
            <a:ext cx="11117374" cy="1154162"/>
          </a:xfrm>
          <a:prstGeom prst="rect">
            <a:avLst/>
          </a:prstGeom>
          <a:noFill/>
        </p:spPr>
        <p:txBody>
          <a:bodyPr wrap="square" rtlCol="0">
            <a:spAutoFit/>
          </a:bodyPr>
          <a:lstStyle/>
          <a:p>
            <a:pPr algn="ctr">
              <a:spcBef>
                <a:spcPts val="300"/>
              </a:spcBef>
              <a:spcAft>
                <a:spcPts val="300"/>
              </a:spcAft>
            </a:pPr>
            <a:r>
              <a:rPr lang="en-US" sz="3600" dirty="0">
                <a:solidFill>
                  <a:srgbClr val="FF0000"/>
                </a:solidFill>
              </a:rPr>
              <a:t>EUROPE: </a:t>
            </a:r>
          </a:p>
          <a:p>
            <a:pPr algn="ctr">
              <a:spcBef>
                <a:spcPts val="300"/>
              </a:spcBef>
              <a:spcAft>
                <a:spcPts val="300"/>
              </a:spcAft>
            </a:pPr>
            <a:endParaRPr lang="en-US" sz="2800" dirty="0">
              <a:solidFill>
                <a:srgbClr val="FFFF00"/>
              </a:solidFill>
            </a:endParaRPr>
          </a:p>
        </p:txBody>
      </p:sp>
      <p:sp>
        <p:nvSpPr>
          <p:cNvPr id="8" name="TextBox 7">
            <a:extLst>
              <a:ext uri="{FF2B5EF4-FFF2-40B4-BE49-F238E27FC236}">
                <a16:creationId xmlns:a16="http://schemas.microsoft.com/office/drawing/2014/main" id="{A39780D3-B246-45C1-832B-7BFA0EBE97B5}"/>
              </a:ext>
            </a:extLst>
          </p:cNvPr>
          <p:cNvSpPr txBox="1"/>
          <p:nvPr/>
        </p:nvSpPr>
        <p:spPr>
          <a:xfrm>
            <a:off x="3165013" y="2034209"/>
            <a:ext cx="3347730" cy="830997"/>
          </a:xfrm>
          <a:prstGeom prst="rect">
            <a:avLst/>
          </a:prstGeom>
          <a:noFill/>
        </p:spPr>
        <p:txBody>
          <a:bodyPr wrap="square" rtlCol="0">
            <a:spAutoFit/>
          </a:bodyPr>
          <a:lstStyle/>
          <a:p>
            <a:r>
              <a:rPr lang="en-US" sz="2400" dirty="0">
                <a:solidFill>
                  <a:srgbClr val="FFFF00"/>
                </a:solidFill>
                <a:latin typeface="Arial" panose="020B0604020202020204" pitchFamily="34" charset="0"/>
                <a:cs typeface="Arial" panose="020B0604020202020204" pitchFamily="34" charset="0"/>
              </a:rPr>
              <a:t>Acorns</a:t>
            </a:r>
          </a:p>
          <a:p>
            <a:r>
              <a:rPr lang="en-US" sz="2400" dirty="0">
                <a:solidFill>
                  <a:schemeClr val="bg1"/>
                </a:solidFill>
                <a:latin typeface="Arial" panose="020B0604020202020204" pitchFamily="34" charset="0"/>
                <a:cs typeface="Arial" panose="020B0604020202020204" pitchFamily="34" charset="0"/>
              </a:rPr>
              <a:t>(England)</a:t>
            </a:r>
          </a:p>
        </p:txBody>
      </p:sp>
      <p:sp>
        <p:nvSpPr>
          <p:cNvPr id="11" name="TextBox 10">
            <a:extLst>
              <a:ext uri="{FF2B5EF4-FFF2-40B4-BE49-F238E27FC236}">
                <a16:creationId xmlns:a16="http://schemas.microsoft.com/office/drawing/2014/main" id="{AA782141-4E40-4FC8-B246-6C2188F61793}"/>
              </a:ext>
            </a:extLst>
          </p:cNvPr>
          <p:cNvSpPr txBox="1"/>
          <p:nvPr/>
        </p:nvSpPr>
        <p:spPr>
          <a:xfrm>
            <a:off x="5584396" y="2007789"/>
            <a:ext cx="2640330" cy="830997"/>
          </a:xfrm>
          <a:prstGeom prst="rect">
            <a:avLst/>
          </a:prstGeom>
          <a:noFill/>
        </p:spPr>
        <p:txBody>
          <a:bodyPr wrap="square" rtlCol="0">
            <a:spAutoFit/>
          </a:bodyPr>
          <a:lstStyle/>
          <a:p>
            <a:pPr algn="r"/>
            <a:r>
              <a:rPr lang="en-US" sz="2400" dirty="0">
                <a:solidFill>
                  <a:srgbClr val="FFFF00"/>
                </a:solidFill>
                <a:latin typeface="Arial" panose="020B0604020202020204" pitchFamily="34" charset="0"/>
                <a:cs typeface="Arial" panose="020B0604020202020204" pitchFamily="34" charset="0"/>
              </a:rPr>
              <a:t>Four-leaf clover</a:t>
            </a:r>
            <a:br>
              <a:rPr lang="en-US" sz="2400" dirty="0">
                <a:solidFill>
                  <a:srgbClr val="FFFF00"/>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(Ireland)</a:t>
            </a:r>
          </a:p>
        </p:txBody>
      </p:sp>
      <p:sp>
        <p:nvSpPr>
          <p:cNvPr id="14" name="TextBox 13">
            <a:extLst>
              <a:ext uri="{FF2B5EF4-FFF2-40B4-BE49-F238E27FC236}">
                <a16:creationId xmlns:a16="http://schemas.microsoft.com/office/drawing/2014/main" id="{A4DBCB28-5948-4F54-85BB-F347B46DADFF}"/>
              </a:ext>
            </a:extLst>
          </p:cNvPr>
          <p:cNvSpPr txBox="1"/>
          <p:nvPr/>
        </p:nvSpPr>
        <p:spPr>
          <a:xfrm>
            <a:off x="347757" y="3484860"/>
            <a:ext cx="10388600" cy="1154162"/>
          </a:xfrm>
          <a:prstGeom prst="rect">
            <a:avLst/>
          </a:prstGeom>
          <a:noFill/>
        </p:spPr>
        <p:txBody>
          <a:bodyPr wrap="square" rtlCol="0">
            <a:spAutoFit/>
          </a:bodyPr>
          <a:lstStyle/>
          <a:p>
            <a:pPr algn="ctr">
              <a:spcBef>
                <a:spcPts val="300"/>
              </a:spcBef>
              <a:spcAft>
                <a:spcPts val="300"/>
              </a:spcAft>
            </a:pPr>
            <a:r>
              <a:rPr lang="en-US" sz="3600" dirty="0">
                <a:solidFill>
                  <a:srgbClr val="FF0000"/>
                </a:solidFill>
              </a:rPr>
              <a:t>NORTH AMERICA: </a:t>
            </a:r>
          </a:p>
          <a:p>
            <a:pPr algn="ctr">
              <a:spcBef>
                <a:spcPts val="300"/>
              </a:spcBef>
              <a:spcAft>
                <a:spcPts val="300"/>
              </a:spcAft>
            </a:pPr>
            <a:endParaRPr lang="en-US" sz="2800" dirty="0">
              <a:solidFill>
                <a:srgbClr val="FFFF00"/>
              </a:solidFill>
            </a:endParaRPr>
          </a:p>
        </p:txBody>
      </p:sp>
      <p:sp>
        <p:nvSpPr>
          <p:cNvPr id="19" name="TextBox 18">
            <a:extLst>
              <a:ext uri="{FF2B5EF4-FFF2-40B4-BE49-F238E27FC236}">
                <a16:creationId xmlns:a16="http://schemas.microsoft.com/office/drawing/2014/main" id="{0D6F7BD3-A544-45E8-AFD2-B44F460ED974}"/>
              </a:ext>
            </a:extLst>
          </p:cNvPr>
          <p:cNvSpPr txBox="1"/>
          <p:nvPr/>
        </p:nvSpPr>
        <p:spPr>
          <a:xfrm>
            <a:off x="3065538" y="5593205"/>
            <a:ext cx="3347730" cy="830997"/>
          </a:xfrm>
          <a:prstGeom prst="rect">
            <a:avLst/>
          </a:prstGeom>
          <a:noFill/>
        </p:spPr>
        <p:txBody>
          <a:bodyPr wrap="square" rtlCol="0">
            <a:spAutoFit/>
          </a:bodyPr>
          <a:lstStyle/>
          <a:p>
            <a:r>
              <a:rPr lang="en-US" sz="2400" dirty="0">
                <a:solidFill>
                  <a:srgbClr val="FFFF00"/>
                </a:solidFill>
                <a:latin typeface="Arial" panose="020B0604020202020204" pitchFamily="34" charset="0"/>
                <a:cs typeface="Arial" panose="020B0604020202020204" pitchFamily="34" charset="0"/>
              </a:rPr>
              <a:t>Horseshoe</a:t>
            </a:r>
          </a:p>
          <a:p>
            <a:r>
              <a:rPr lang="en-US" sz="2400" dirty="0">
                <a:solidFill>
                  <a:schemeClr val="bg1"/>
                </a:solidFill>
                <a:latin typeface="Arial" panose="020B0604020202020204" pitchFamily="34" charset="0"/>
                <a:cs typeface="Arial" panose="020B0604020202020204" pitchFamily="34" charset="0"/>
              </a:rPr>
              <a:t>(United States)</a:t>
            </a:r>
          </a:p>
        </p:txBody>
      </p:sp>
      <p:pic>
        <p:nvPicPr>
          <p:cNvPr id="4" name="Picture 3">
            <a:extLst>
              <a:ext uri="{FF2B5EF4-FFF2-40B4-BE49-F238E27FC236}">
                <a16:creationId xmlns:a16="http://schemas.microsoft.com/office/drawing/2014/main" id="{A5743CF9-422A-4526-8CB0-CC1A2D608C00}"/>
              </a:ext>
            </a:extLst>
          </p:cNvPr>
          <p:cNvPicPr>
            <a:picLocks noChangeAspect="1"/>
          </p:cNvPicPr>
          <p:nvPr/>
        </p:nvPicPr>
        <p:blipFill rotWithShape="1">
          <a:blip r:embed="rId3">
            <a:extLst>
              <a:ext uri="{28A0092B-C50C-407E-A947-70E740481C1C}">
                <a14:useLocalDpi xmlns:a14="http://schemas.microsoft.com/office/drawing/2010/main" val="0"/>
              </a:ext>
            </a:extLst>
          </a:blip>
          <a:srcRect l="20054" t="10234" r="18495" b="7490"/>
          <a:stretch/>
        </p:blipFill>
        <p:spPr>
          <a:xfrm>
            <a:off x="291161" y="411414"/>
            <a:ext cx="2774377" cy="3299275"/>
          </a:xfrm>
          <a:prstGeom prst="rect">
            <a:avLst/>
          </a:prstGeom>
        </p:spPr>
      </p:pic>
      <p:pic>
        <p:nvPicPr>
          <p:cNvPr id="7" name="Picture 6">
            <a:extLst>
              <a:ext uri="{FF2B5EF4-FFF2-40B4-BE49-F238E27FC236}">
                <a16:creationId xmlns:a16="http://schemas.microsoft.com/office/drawing/2014/main" id="{B541343B-361C-491F-87F4-6B2F658E54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0080" y="290166"/>
            <a:ext cx="3785322" cy="2507576"/>
          </a:xfrm>
          <a:prstGeom prst="rect">
            <a:avLst/>
          </a:prstGeom>
        </p:spPr>
      </p:pic>
      <p:pic>
        <p:nvPicPr>
          <p:cNvPr id="12" name="Picture 11">
            <a:extLst>
              <a:ext uri="{FF2B5EF4-FFF2-40B4-BE49-F238E27FC236}">
                <a16:creationId xmlns:a16="http://schemas.microsoft.com/office/drawing/2014/main" id="{7A6D11F7-43D0-400E-91D1-3821DFC922F6}"/>
              </a:ext>
            </a:extLst>
          </p:cNvPr>
          <p:cNvPicPr>
            <a:picLocks noChangeAspect="1"/>
          </p:cNvPicPr>
          <p:nvPr/>
        </p:nvPicPr>
        <p:blipFill rotWithShape="1">
          <a:blip r:embed="rId5">
            <a:extLst>
              <a:ext uri="{28A0092B-C50C-407E-A947-70E740481C1C}">
                <a14:useLocalDpi xmlns:a14="http://schemas.microsoft.com/office/drawing/2010/main" val="0"/>
              </a:ext>
            </a:extLst>
          </a:blip>
          <a:srcRect r="30845"/>
          <a:stretch/>
        </p:blipFill>
        <p:spPr>
          <a:xfrm>
            <a:off x="205681" y="3966372"/>
            <a:ext cx="2774378" cy="2657628"/>
          </a:xfrm>
          <a:prstGeom prst="rect">
            <a:avLst/>
          </a:prstGeom>
        </p:spPr>
      </p:pic>
      <p:sp>
        <p:nvSpPr>
          <p:cNvPr id="21" name="TextBox 20">
            <a:extLst>
              <a:ext uri="{FF2B5EF4-FFF2-40B4-BE49-F238E27FC236}">
                <a16:creationId xmlns:a16="http://schemas.microsoft.com/office/drawing/2014/main" id="{6138F80F-449A-4D58-9DE8-56D24B5238B2}"/>
              </a:ext>
            </a:extLst>
          </p:cNvPr>
          <p:cNvSpPr txBox="1"/>
          <p:nvPr/>
        </p:nvSpPr>
        <p:spPr>
          <a:xfrm>
            <a:off x="5906444" y="4392876"/>
            <a:ext cx="3347730" cy="1200329"/>
          </a:xfrm>
          <a:prstGeom prst="rect">
            <a:avLst/>
          </a:prstGeom>
          <a:noFill/>
        </p:spPr>
        <p:txBody>
          <a:bodyPr wrap="square" rtlCol="0">
            <a:spAutoFit/>
          </a:bodyPr>
          <a:lstStyle/>
          <a:p>
            <a:pPr algn="r"/>
            <a:r>
              <a:rPr lang="en-US" sz="2400" dirty="0">
                <a:solidFill>
                  <a:srgbClr val="FFFF00"/>
                </a:solidFill>
                <a:latin typeface="Arial" panose="020B0604020202020204" pitchFamily="34" charset="0"/>
                <a:cs typeface="Arial" panose="020B0604020202020204" pitchFamily="34" charset="0"/>
              </a:rPr>
              <a:t>Dream catcher</a:t>
            </a:r>
          </a:p>
          <a:p>
            <a:pPr algn="r"/>
            <a:r>
              <a:rPr lang="en-US" sz="2400" dirty="0">
                <a:solidFill>
                  <a:schemeClr val="bg1"/>
                </a:solidFill>
                <a:latin typeface="Arial" panose="020B0604020202020204" pitchFamily="34" charset="0"/>
                <a:cs typeface="Arial" panose="020B0604020202020204" pitchFamily="34" charset="0"/>
              </a:rPr>
              <a:t>(United States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 Native Americans)</a:t>
            </a:r>
          </a:p>
        </p:txBody>
      </p:sp>
      <p:pic>
        <p:nvPicPr>
          <p:cNvPr id="17" name="Picture 16">
            <a:extLst>
              <a:ext uri="{FF2B5EF4-FFF2-40B4-BE49-F238E27FC236}">
                <a16:creationId xmlns:a16="http://schemas.microsoft.com/office/drawing/2014/main" id="{C8EE775B-290E-4365-B648-B668C6F3EB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008" y="3092565"/>
            <a:ext cx="2367646" cy="3546474"/>
          </a:xfrm>
          <a:prstGeom prst="rect">
            <a:avLst/>
          </a:prstGeom>
        </p:spPr>
      </p:pic>
    </p:spTree>
    <p:extLst>
      <p:ext uri="{BB962C8B-B14F-4D97-AF65-F5344CB8AC3E}">
        <p14:creationId xmlns:p14="http://schemas.microsoft.com/office/powerpoint/2010/main" val="419236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445770" y="1742105"/>
            <a:ext cx="11117374" cy="1031051"/>
          </a:xfrm>
          <a:prstGeom prst="rect">
            <a:avLst/>
          </a:prstGeom>
          <a:noFill/>
        </p:spPr>
        <p:txBody>
          <a:bodyPr wrap="square" rtlCol="0">
            <a:spAutoFit/>
          </a:bodyPr>
          <a:lstStyle/>
          <a:p>
            <a:pPr marL="457200" indent="-457200">
              <a:spcBef>
                <a:spcPts val="300"/>
              </a:spcBef>
              <a:spcAft>
                <a:spcPts val="300"/>
              </a:spcAft>
              <a:buFont typeface="Arial" panose="020B0604020202020204" pitchFamily="34" charset="0"/>
              <a:buChar char="•"/>
            </a:pPr>
            <a:r>
              <a:rPr lang="en-US" sz="2800" dirty="0">
                <a:solidFill>
                  <a:schemeClr val="bg1"/>
                </a:solidFill>
              </a:rPr>
              <a:t>A </a:t>
            </a:r>
            <a:r>
              <a:rPr lang="en-US" sz="2800" b="1" dirty="0">
                <a:solidFill>
                  <a:srgbClr val="8CEB35"/>
                </a:solidFill>
              </a:rPr>
              <a:t>ritual</a:t>
            </a:r>
            <a:r>
              <a:rPr lang="en-US" sz="2800" dirty="0">
                <a:solidFill>
                  <a:schemeClr val="bg1"/>
                </a:solidFill>
              </a:rPr>
              <a:t> is a set of actions performed for a specific ceremony or purpose. </a:t>
            </a:r>
            <a:endParaRPr lang="en-US" sz="2800" i="1" dirty="0">
              <a:solidFill>
                <a:schemeClr val="bg1"/>
              </a:solidFill>
            </a:endParaRPr>
          </a:p>
          <a:p>
            <a:pPr marL="457200" indent="-457200">
              <a:spcBef>
                <a:spcPts val="300"/>
              </a:spcBef>
              <a:spcAft>
                <a:spcPts val="300"/>
              </a:spcAft>
              <a:buFont typeface="Arial" panose="020B0604020202020204" pitchFamily="34" charset="0"/>
              <a:buChar char="•"/>
            </a:pPr>
            <a:r>
              <a:rPr lang="en-US" sz="2800" dirty="0">
                <a:solidFill>
                  <a:schemeClr val="bg1"/>
                </a:solidFill>
              </a:rPr>
              <a:t>Here are some </a:t>
            </a:r>
            <a:r>
              <a:rPr lang="en-US" sz="2800" b="1" dirty="0">
                <a:solidFill>
                  <a:schemeClr val="bg1"/>
                </a:solidFill>
              </a:rPr>
              <a:t>common ones </a:t>
            </a:r>
            <a:r>
              <a:rPr lang="en-US" sz="2800" dirty="0">
                <a:solidFill>
                  <a:schemeClr val="bg1"/>
                </a:solidFill>
              </a:rPr>
              <a:t>from around the word:</a:t>
            </a: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1962150" y="168644"/>
            <a:ext cx="78105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FFF00"/>
                </a:solidFill>
              </a:rPr>
              <a:t>Luck </a:t>
            </a:r>
            <a:endParaRPr lang="en-US" b="1" dirty="0">
              <a:solidFill>
                <a:srgbClr val="FF0000"/>
              </a:solidFill>
            </a:endParaRPr>
          </a:p>
        </p:txBody>
      </p:sp>
      <p:sp>
        <p:nvSpPr>
          <p:cNvPr id="3" name="TextBox 2">
            <a:extLst>
              <a:ext uri="{FF2B5EF4-FFF2-40B4-BE49-F238E27FC236}">
                <a16:creationId xmlns:a16="http://schemas.microsoft.com/office/drawing/2014/main" id="{AA24553E-0C73-4AA2-87AE-DAFD58EDDA1F}"/>
              </a:ext>
            </a:extLst>
          </p:cNvPr>
          <p:cNvSpPr txBox="1"/>
          <p:nvPr/>
        </p:nvSpPr>
        <p:spPr>
          <a:xfrm>
            <a:off x="2617470" y="933144"/>
            <a:ext cx="6492240" cy="707886"/>
          </a:xfrm>
          <a:prstGeom prst="rect">
            <a:avLst/>
          </a:prstGeom>
          <a:noFill/>
        </p:spPr>
        <p:txBody>
          <a:bodyPr wrap="square" rtlCol="0">
            <a:spAutoFit/>
          </a:bodyPr>
          <a:lstStyle/>
          <a:p>
            <a:pPr algn="ctr"/>
            <a:r>
              <a:rPr lang="en-US" sz="4000" dirty="0">
                <a:solidFill>
                  <a:srgbClr val="8CEB35"/>
                </a:solidFill>
              </a:rPr>
              <a:t>Good Luck </a:t>
            </a:r>
            <a:r>
              <a:rPr lang="en-US" sz="4000" b="1" dirty="0">
                <a:solidFill>
                  <a:srgbClr val="8CEB35"/>
                </a:solidFill>
              </a:rPr>
              <a:t>Rituals</a:t>
            </a:r>
            <a:endParaRPr lang="en-US" b="1" dirty="0">
              <a:solidFill>
                <a:srgbClr val="8CEB35"/>
              </a:solidFill>
            </a:endParaRPr>
          </a:p>
        </p:txBody>
      </p:sp>
      <p:sp>
        <p:nvSpPr>
          <p:cNvPr id="5" name="TextBox 4">
            <a:extLst>
              <a:ext uri="{FF2B5EF4-FFF2-40B4-BE49-F238E27FC236}">
                <a16:creationId xmlns:a16="http://schemas.microsoft.com/office/drawing/2014/main" id="{FE31BFF4-88F5-48F3-B2B7-6A76047A34BB}"/>
              </a:ext>
            </a:extLst>
          </p:cNvPr>
          <p:cNvSpPr txBox="1"/>
          <p:nvPr/>
        </p:nvSpPr>
        <p:spPr>
          <a:xfrm>
            <a:off x="313597" y="5285518"/>
            <a:ext cx="2774378" cy="1200329"/>
          </a:xfrm>
          <a:prstGeom prst="rect">
            <a:avLst/>
          </a:prstGeom>
          <a:noFill/>
        </p:spPr>
        <p:txBody>
          <a:bodyPr wrap="square" rtlCol="0">
            <a:spAutoFit/>
          </a:bodyPr>
          <a:lstStyle/>
          <a:p>
            <a:pPr algn="ctr"/>
            <a:r>
              <a:rPr lang="en-US" sz="2400" b="1" dirty="0">
                <a:solidFill>
                  <a:srgbClr val="FFFF00"/>
                </a:solidFill>
                <a:latin typeface="Arial" panose="020B0604020202020204" pitchFamily="34" charset="0"/>
                <a:cs typeface="Arial" panose="020B0604020202020204" pitchFamily="34" charset="0"/>
              </a:rPr>
              <a:t>Blowing out birthday candles </a:t>
            </a:r>
            <a:r>
              <a:rPr lang="en-US" sz="2400" dirty="0">
                <a:solidFill>
                  <a:srgbClr val="FFFF00"/>
                </a:solidFill>
                <a:latin typeface="Arial" panose="020B0604020202020204" pitchFamily="34" charset="0"/>
                <a:cs typeface="Arial" panose="020B0604020202020204" pitchFamily="34" charset="0"/>
              </a:rPr>
              <a:t>on a cake</a:t>
            </a:r>
          </a:p>
        </p:txBody>
      </p:sp>
      <p:pic>
        <p:nvPicPr>
          <p:cNvPr id="8" name="Picture 7">
            <a:extLst>
              <a:ext uri="{FF2B5EF4-FFF2-40B4-BE49-F238E27FC236}">
                <a16:creationId xmlns:a16="http://schemas.microsoft.com/office/drawing/2014/main" id="{4197E9AE-9D53-4D8C-8231-46C85A589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32" y="2977956"/>
            <a:ext cx="3320666" cy="2213777"/>
          </a:xfrm>
          <a:prstGeom prst="rect">
            <a:avLst/>
          </a:prstGeom>
        </p:spPr>
      </p:pic>
      <p:sp>
        <p:nvSpPr>
          <p:cNvPr id="9" name="TextBox 8">
            <a:extLst>
              <a:ext uri="{FF2B5EF4-FFF2-40B4-BE49-F238E27FC236}">
                <a16:creationId xmlns:a16="http://schemas.microsoft.com/office/drawing/2014/main" id="{253E3668-23D2-4013-995B-0D2855D68737}"/>
              </a:ext>
            </a:extLst>
          </p:cNvPr>
          <p:cNvSpPr txBox="1"/>
          <p:nvPr/>
        </p:nvSpPr>
        <p:spPr>
          <a:xfrm>
            <a:off x="5555455" y="3161677"/>
            <a:ext cx="2774378" cy="830997"/>
          </a:xfrm>
          <a:prstGeom prst="rect">
            <a:avLst/>
          </a:prstGeom>
          <a:noFill/>
        </p:spPr>
        <p:txBody>
          <a:bodyPr wrap="square" rtlCol="0">
            <a:spAutoFit/>
          </a:bodyPr>
          <a:lstStyle/>
          <a:p>
            <a:pPr algn="r"/>
            <a:r>
              <a:rPr lang="en-US" sz="2400" b="1" dirty="0">
                <a:solidFill>
                  <a:srgbClr val="FFFF00"/>
                </a:solidFill>
                <a:latin typeface="Arial" panose="020B0604020202020204" pitchFamily="34" charset="0"/>
                <a:cs typeface="Arial" panose="020B0604020202020204" pitchFamily="34" charset="0"/>
              </a:rPr>
              <a:t>Cut a lock of baby’s first hair</a:t>
            </a:r>
            <a:endParaRPr lang="en-US" sz="2400" dirty="0">
              <a:solidFill>
                <a:srgbClr val="FFFF0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D6798E7-E888-45F6-BF60-30A5390E6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9833" y="3017129"/>
            <a:ext cx="3672227" cy="3672227"/>
          </a:xfrm>
          <a:prstGeom prst="rect">
            <a:avLst/>
          </a:prstGeom>
        </p:spPr>
      </p:pic>
      <p:pic>
        <p:nvPicPr>
          <p:cNvPr id="13" name="Picture 12">
            <a:extLst>
              <a:ext uri="{FF2B5EF4-FFF2-40B4-BE49-F238E27FC236}">
                <a16:creationId xmlns:a16="http://schemas.microsoft.com/office/drawing/2014/main" id="{CC6C506C-6783-4E2C-9DCF-28BDABCC7ED2}"/>
              </a:ext>
            </a:extLst>
          </p:cNvPr>
          <p:cNvPicPr>
            <a:picLocks noChangeAspect="1"/>
          </p:cNvPicPr>
          <p:nvPr/>
        </p:nvPicPr>
        <p:blipFill rotWithShape="1">
          <a:blip r:embed="rId5">
            <a:extLst>
              <a:ext uri="{28A0092B-C50C-407E-A947-70E740481C1C}">
                <a14:useLocalDpi xmlns:a14="http://schemas.microsoft.com/office/drawing/2010/main" val="0"/>
              </a:ext>
            </a:extLst>
          </a:blip>
          <a:srcRect l="11716" r="13486"/>
          <a:stretch/>
        </p:blipFill>
        <p:spPr>
          <a:xfrm>
            <a:off x="3596557" y="3505045"/>
            <a:ext cx="1825938" cy="2696393"/>
          </a:xfrm>
          <a:prstGeom prst="rect">
            <a:avLst/>
          </a:prstGeom>
        </p:spPr>
      </p:pic>
      <p:sp>
        <p:nvSpPr>
          <p:cNvPr id="14" name="TextBox 13">
            <a:extLst>
              <a:ext uri="{FF2B5EF4-FFF2-40B4-BE49-F238E27FC236}">
                <a16:creationId xmlns:a16="http://schemas.microsoft.com/office/drawing/2014/main" id="{10A5FEB5-3265-4917-ABAA-71178FB89066}"/>
              </a:ext>
            </a:extLst>
          </p:cNvPr>
          <p:cNvSpPr txBox="1"/>
          <p:nvPr/>
        </p:nvSpPr>
        <p:spPr>
          <a:xfrm>
            <a:off x="5455703" y="5512849"/>
            <a:ext cx="2774378" cy="461665"/>
          </a:xfrm>
          <a:prstGeom prst="rect">
            <a:avLst/>
          </a:prstGeom>
          <a:noFill/>
        </p:spPr>
        <p:txBody>
          <a:bodyPr wrap="square" rtlCol="0">
            <a:spAutoFit/>
          </a:bodyPr>
          <a:lstStyle/>
          <a:p>
            <a:r>
              <a:rPr lang="en-US" sz="2400" b="1" dirty="0">
                <a:solidFill>
                  <a:srgbClr val="FFFF00"/>
                </a:solidFill>
                <a:latin typeface="Arial" panose="020B0604020202020204" pitchFamily="34" charset="0"/>
                <a:cs typeface="Arial" panose="020B0604020202020204" pitchFamily="34" charset="0"/>
              </a:rPr>
              <a:t>Cross fingers</a:t>
            </a:r>
            <a:endParaRPr lang="en-US"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4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1512</Words>
  <Application>Microsoft Office PowerPoint</Application>
  <PresentationFormat>Widescreen</PresentationFormat>
  <Paragraphs>178</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328</cp:revision>
  <dcterms:created xsi:type="dcterms:W3CDTF">2020-05-14T05:07:44Z</dcterms:created>
  <dcterms:modified xsi:type="dcterms:W3CDTF">2020-11-14T01:58:38Z</dcterms:modified>
</cp:coreProperties>
</file>