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7" r:id="rId3"/>
    <p:sldId id="278" r:id="rId4"/>
    <p:sldId id="266" r:id="rId5"/>
    <p:sldId id="268" r:id="rId6"/>
    <p:sldId id="280" r:id="rId7"/>
    <p:sldId id="281" r:id="rId8"/>
    <p:sldId id="282" r:id="rId9"/>
    <p:sldId id="283" r:id="rId10"/>
    <p:sldId id="284" r:id="rId11"/>
    <p:sldId id="285" r:id="rId12"/>
    <p:sldId id="287" r:id="rId13"/>
    <p:sldId id="288" r:id="rId14"/>
    <p:sldId id="289" r:id="rId15"/>
    <p:sldId id="290" r:id="rId16"/>
    <p:sldId id="291" r:id="rId17"/>
    <p:sldId id="293" r:id="rId18"/>
    <p:sldId id="292" r:id="rId19"/>
    <p:sldId id="286" r:id="rId20"/>
    <p:sldId id="294" r:id="rId21"/>
    <p:sldId id="296" r:id="rId22"/>
    <p:sldId id="279" r:id="rId23"/>
    <p:sldId id="2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9100"/>
    <a:srgbClr val="50C878"/>
    <a:srgbClr val="FF0000"/>
    <a:srgbClr val="FFCC99"/>
    <a:srgbClr val="FEE6FC"/>
    <a:srgbClr val="8CE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autoAdjust="0"/>
    <p:restoredTop sz="88265" autoAdjust="0"/>
  </p:normalViewPr>
  <p:slideViewPr>
    <p:cSldViewPr snapToGrid="0">
      <p:cViewPr varScale="1">
        <p:scale>
          <a:sx n="47" d="100"/>
          <a:sy n="47" d="100"/>
        </p:scale>
        <p:origin x="895"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C7D53-ADEF-47E4-8016-E800EBCC60A8}" type="datetimeFigureOut">
              <a:rPr lang="en-US" smtClean="0"/>
              <a:pPr/>
              <a:t>3/7/2022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79528-87EF-4D8F-8D8C-DB9CFB6E3D65}" type="slidenum">
              <a:rPr lang="en-US" smtClean="0"/>
              <a:pPr/>
              <a:t>‹#›</a:t>
            </a:fld>
            <a:endParaRPr lang="en-US"/>
          </a:p>
        </p:txBody>
      </p:sp>
    </p:spTree>
    <p:extLst>
      <p:ext uri="{BB962C8B-B14F-4D97-AF65-F5344CB8AC3E}">
        <p14:creationId xmlns:p14="http://schemas.microsoft.com/office/powerpoint/2010/main" val="115264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ncient-origins.net/myths-legends/pythia-oracle-delphi-00164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omeninantiquity.wordpress.com/2017/04/01/pythi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 min.</a:t>
            </a:r>
          </a:p>
          <a:p>
            <a:endParaRPr lang="en-US" b="1"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2</a:t>
            </a:fld>
            <a:endParaRPr lang="en-US"/>
          </a:p>
        </p:txBody>
      </p:sp>
    </p:spTree>
    <p:extLst>
      <p:ext uri="{BB962C8B-B14F-4D97-AF65-F5344CB8AC3E}">
        <p14:creationId xmlns:p14="http://schemas.microsoft.com/office/powerpoint/2010/main" val="245578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15-20 min.</a:t>
            </a:r>
          </a:p>
          <a:p>
            <a:pPr marL="228600" indent="-228600">
              <a:buAutoNum type="arabicPeriod"/>
            </a:pPr>
            <a:r>
              <a:rPr lang="en-US" dirty="0"/>
              <a:t>Show </a:t>
            </a:r>
            <a:r>
              <a:rPr lang="en-US" b="1" dirty="0"/>
              <a:t>info</a:t>
            </a:r>
            <a:r>
              <a:rPr lang="en-US" dirty="0"/>
              <a:t> and explain the </a:t>
            </a:r>
            <a:r>
              <a:rPr lang="en-US" b="1" dirty="0"/>
              <a:t>image</a:t>
            </a:r>
            <a:r>
              <a:rPr lang="en-US" dirty="0"/>
              <a:t> (Pythia using her method of divination) and get student to </a:t>
            </a:r>
            <a:r>
              <a:rPr lang="en-US" b="1" dirty="0"/>
              <a:t>watch the 2 videos </a:t>
            </a:r>
            <a:r>
              <a:rPr lang="en-US" dirty="0"/>
              <a:t>listening for her method:</a:t>
            </a:r>
          </a:p>
          <a:p>
            <a:pPr marL="228600" indent="-228600">
              <a:buAutoNum type="arabicPeriod"/>
            </a:pPr>
            <a:r>
              <a:rPr lang="en-US" dirty="0"/>
              <a:t>Elicit the method. </a:t>
            </a:r>
            <a:br>
              <a:rPr lang="en-US" dirty="0"/>
            </a:br>
            <a:r>
              <a:rPr lang="en-US" b="1" dirty="0"/>
              <a:t>ANSWER:</a:t>
            </a:r>
            <a:r>
              <a:rPr lang="en-US" dirty="0"/>
              <a:t> </a:t>
            </a:r>
            <a:r>
              <a:rPr lang="en-US" b="1" dirty="0"/>
              <a:t>In a room called the ‘Adyton’ of the temple (of Apollo), Pythia would sit on a tripod, inhale the vapors/gases (</a:t>
            </a:r>
            <a:r>
              <a:rPr lang="en-US" b="0" i="1" dirty="0"/>
              <a:t>today known to be</a:t>
            </a:r>
            <a:r>
              <a:rPr lang="en-US" b="1" i="1" dirty="0"/>
              <a:t> ethylene</a:t>
            </a:r>
            <a:r>
              <a:rPr lang="en-US" b="1" dirty="0"/>
              <a:t>) coming from the cracks of the ground, putting her in a (mild anesthetic) trance. The other priests might have inscribed on a clay tablet the inquiries of the inquirers which they read to Pythia. </a:t>
            </a:r>
          </a:p>
          <a:p>
            <a:r>
              <a:rPr lang="en-US" dirty="0"/>
              <a:t>      </a:t>
            </a:r>
            <a:r>
              <a:rPr lang="en-US" b="1" dirty="0"/>
              <a:t>NOTE: Only about 9 times a year could the Pythia prophesize – only on the 7</a:t>
            </a:r>
            <a:r>
              <a:rPr lang="en-US" b="1" baseline="30000" dirty="0"/>
              <a:t>th</a:t>
            </a:r>
            <a:r>
              <a:rPr lang="en-US" b="1" dirty="0"/>
              <a:t> day after each new moon.</a:t>
            </a:r>
          </a:p>
          <a:p>
            <a:r>
              <a:rPr lang="en-US" b="1" dirty="0"/>
              <a:t>- Apollo</a:t>
            </a:r>
            <a:r>
              <a:rPr lang="en-US" dirty="0"/>
              <a:t> was considered the </a:t>
            </a:r>
            <a:r>
              <a:rPr lang="en-US" b="1" dirty="0"/>
              <a:t>god of Prophecy</a:t>
            </a:r>
            <a:r>
              <a:rPr lang="en-US" dirty="0"/>
              <a:t>.</a:t>
            </a:r>
          </a:p>
          <a:p>
            <a:r>
              <a:rPr lang="en-US" b="1" u="sng" dirty="0"/>
              <a:t>Videos:</a:t>
            </a:r>
            <a:r>
              <a:rPr lang="en-US" b="1" u="none" dirty="0"/>
              <a:t> </a:t>
            </a:r>
            <a:r>
              <a:rPr lang="en-US" b="1" dirty="0"/>
              <a:t>01 - Rick </a:t>
            </a:r>
            <a:r>
              <a:rPr lang="en-US" b="1" dirty="0" err="1"/>
              <a:t>Steeves</a:t>
            </a:r>
            <a:r>
              <a:rPr lang="en-US" b="1" dirty="0"/>
              <a:t> - Delphi, Greece: Spectacular Ancient Site (3:15), </a:t>
            </a:r>
            <a:r>
              <a:rPr lang="en-US" dirty="0"/>
              <a:t>https://www.youtube.com/watch?v=L28s2C3cQbw</a:t>
            </a:r>
          </a:p>
          <a:p>
            <a:r>
              <a:rPr lang="en-US" dirty="0"/>
              <a:t>https://v.youku.com/v_show/id_XNDkwOTgwODIxMg==.html</a:t>
            </a:r>
          </a:p>
          <a:p>
            <a:r>
              <a:rPr lang="en-US" b="1" dirty="0"/>
              <a:t>02 - See U in History - The Oracle of Delphi - The Temple of Apollo - Mythological Curiosities (4:31)</a:t>
            </a:r>
            <a:br>
              <a:rPr lang="en-US" b="1" dirty="0"/>
            </a:br>
            <a:r>
              <a:rPr lang="en-US" dirty="0"/>
              <a:t>https://www.youtube.com/watch?v=RGG2rDNX_xU</a:t>
            </a:r>
          </a:p>
          <a:p>
            <a:r>
              <a:rPr lang="en-US" b="1" u="sng" dirty="0"/>
              <a:t>Articles:</a:t>
            </a:r>
          </a:p>
          <a:p>
            <a:pPr marL="171450" indent="-171450">
              <a:buFontTx/>
              <a:buChar char="-"/>
            </a:pPr>
            <a:r>
              <a:rPr lang="en-US" dirty="0"/>
              <a:t>Ancient-Origins.net – Pythia: Oracle and High Priestess of Delphi, </a:t>
            </a:r>
            <a:r>
              <a:rPr lang="en-US" dirty="0">
                <a:hlinkClick r:id="rId3"/>
              </a:rPr>
              <a:t>https://www.ancient-origins.net/myths-legends/pythia-oracle-delphi-001641</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FFCC99"/>
                </a:solidFill>
              </a:rPr>
              <a:t>Women in Antiquity – The Pythia, </a:t>
            </a:r>
            <a:r>
              <a:rPr lang="en-US" dirty="0">
                <a:hlinkClick r:id="rId4"/>
              </a:rPr>
              <a:t>https://womeninantiquity.wordpress.com/2017/04/01/pythia/</a:t>
            </a:r>
            <a:endParaRPr lang="en-US" sz="1200" dirty="0">
              <a:solidFill>
                <a:srgbClr val="FFCC99"/>
              </a:solidFill>
            </a:endParaRP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11</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12</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13</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2-3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14</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2-3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15</a:t>
            </a:fld>
            <a:endParaRPr lang="en-US"/>
          </a:p>
        </p:txBody>
      </p:sp>
    </p:spTree>
    <p:extLst>
      <p:ext uri="{BB962C8B-B14F-4D97-AF65-F5344CB8AC3E}">
        <p14:creationId xmlns:p14="http://schemas.microsoft.com/office/powerpoint/2010/main" val="1254072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3-4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16</a:t>
            </a:fld>
            <a:endParaRPr lang="en-US"/>
          </a:p>
        </p:txBody>
      </p:sp>
    </p:spTree>
    <p:extLst>
      <p:ext uri="{BB962C8B-B14F-4D97-AF65-F5344CB8AC3E}">
        <p14:creationId xmlns:p14="http://schemas.microsoft.com/office/powerpoint/2010/main" val="3941246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2-3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and info: https://en.wikipedia.org/wiki/Henry_II_of_France</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17</a:t>
            </a:fld>
            <a:endParaRPr lang="en-US"/>
          </a:p>
        </p:txBody>
      </p:sp>
    </p:spTree>
    <p:extLst>
      <p:ext uri="{BB962C8B-B14F-4D97-AF65-F5344CB8AC3E}">
        <p14:creationId xmlns:p14="http://schemas.microsoft.com/office/powerpoint/2010/main" val="3192144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4-5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18</a:t>
            </a:fld>
            <a:endParaRPr lang="en-US"/>
          </a:p>
        </p:txBody>
      </p:sp>
    </p:spTree>
    <p:extLst>
      <p:ext uri="{BB962C8B-B14F-4D97-AF65-F5344CB8AC3E}">
        <p14:creationId xmlns:p14="http://schemas.microsoft.com/office/powerpoint/2010/main" val="182354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2-3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19</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8-10 </a:t>
            </a:r>
            <a:r>
              <a:rPr lang="en-US" b="1" dirty="0"/>
              <a:t>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20</a:t>
            </a:fld>
            <a:endParaRPr lang="en-US"/>
          </a:p>
        </p:txBody>
      </p:sp>
    </p:spTree>
    <p:extLst>
      <p:ext uri="{BB962C8B-B14F-4D97-AF65-F5344CB8AC3E}">
        <p14:creationId xmlns:p14="http://schemas.microsoft.com/office/powerpoint/2010/main" val="348515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3</a:t>
            </a:fld>
            <a:endParaRPr lang="en-US"/>
          </a:p>
        </p:txBody>
      </p:sp>
    </p:spTree>
    <p:extLst>
      <p:ext uri="{BB962C8B-B14F-4D97-AF65-F5344CB8AC3E}">
        <p14:creationId xmlns:p14="http://schemas.microsoft.com/office/powerpoint/2010/main" val="1877885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3-4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21</a:t>
            </a:fld>
            <a:endParaRPr lang="en-US"/>
          </a:p>
        </p:txBody>
      </p:sp>
    </p:spTree>
    <p:extLst>
      <p:ext uri="{BB962C8B-B14F-4D97-AF65-F5344CB8AC3E}">
        <p14:creationId xmlns:p14="http://schemas.microsoft.com/office/powerpoint/2010/main" val="1542041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4-6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22</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10-12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23</a:t>
            </a:fld>
            <a:endParaRPr lang="en-US"/>
          </a:p>
        </p:txBody>
      </p:sp>
    </p:spTree>
    <p:extLst>
      <p:ext uri="{BB962C8B-B14F-4D97-AF65-F5344CB8AC3E}">
        <p14:creationId xmlns:p14="http://schemas.microsoft.com/office/powerpoint/2010/main" val="409276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4</a:t>
            </a:fld>
            <a:endParaRPr lang="en-US"/>
          </a:p>
        </p:txBody>
      </p:sp>
    </p:spTree>
    <p:extLst>
      <p:ext uri="{BB962C8B-B14F-4D97-AF65-F5344CB8AC3E}">
        <p14:creationId xmlns:p14="http://schemas.microsoft.com/office/powerpoint/2010/main" val="275708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2-3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5</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2-3 min.</a:t>
            </a:r>
          </a:p>
          <a:p>
            <a:endParaRPr lang="en-US" dirty="0"/>
          </a:p>
          <a:p>
            <a:r>
              <a:rPr lang="en-US" dirty="0"/>
              <a:t>- Mystic Files - Famous Psychics of the Past</a:t>
            </a:r>
          </a:p>
          <a:p>
            <a:r>
              <a:rPr lang="en-US" dirty="0"/>
              <a:t>http://www.mysticfiles.com/famous-psychics-of-the-past/</a:t>
            </a:r>
          </a:p>
          <a:p>
            <a:endParaRPr lang="en-US" dirty="0"/>
          </a:p>
          <a:p>
            <a:r>
              <a:rPr lang="en-US" dirty="0"/>
              <a:t>- </a:t>
            </a:r>
            <a:r>
              <a:rPr lang="en-US" dirty="0" err="1"/>
              <a:t>MentalFloss</a:t>
            </a:r>
            <a:r>
              <a:rPr lang="en-US" dirty="0"/>
              <a:t> - The Quick 10: 10 Famous Soothsayers</a:t>
            </a:r>
          </a:p>
          <a:p>
            <a:r>
              <a:rPr lang="en-US" dirty="0"/>
              <a:t>https://www.mentalfloss.com/article/24204/quick-10-10-famous-soothsayers</a:t>
            </a:r>
          </a:p>
        </p:txBody>
      </p:sp>
      <p:sp>
        <p:nvSpPr>
          <p:cNvPr id="4" name="Slide Number Placeholder 3"/>
          <p:cNvSpPr>
            <a:spLocks noGrp="1"/>
          </p:cNvSpPr>
          <p:nvPr>
            <p:ph type="sldNum" sz="quarter" idx="5"/>
          </p:nvPr>
        </p:nvSpPr>
        <p:spPr/>
        <p:txBody>
          <a:bodyPr/>
          <a:lstStyle/>
          <a:p>
            <a:fld id="{5E479528-87EF-4D8F-8D8C-DB9CFB6E3D65}" type="slidenum">
              <a:rPr lang="en-US" smtClean="0"/>
              <a:pPr/>
              <a:t>6</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2-3 min.</a:t>
            </a:r>
          </a:p>
          <a:p>
            <a:endParaRPr lang="en-US" dirty="0"/>
          </a:p>
          <a:p>
            <a:r>
              <a:rPr lang="en-US" b="1" dirty="0"/>
              <a:t>PYTHIA:</a:t>
            </a:r>
          </a:p>
          <a:p>
            <a:r>
              <a:rPr lang="en-US" b="1" i="0" dirty="0"/>
              <a:t>- Women in Antiquity - The Pythia</a:t>
            </a:r>
            <a:r>
              <a:rPr lang="en-US" i="0" dirty="0"/>
              <a:t>  </a:t>
            </a:r>
          </a:p>
          <a:p>
            <a:r>
              <a:rPr lang="en-US" i="0" dirty="0"/>
              <a:t>https://womeninantiquity.wordpress.com/2017/04/01/pythia/</a:t>
            </a:r>
          </a:p>
          <a:p>
            <a:r>
              <a:rPr lang="en-US" b="1" i="0" dirty="0"/>
              <a:t>- Ancient Origins - Pythia: Oracle and High Priestess of Delphi</a:t>
            </a:r>
          </a:p>
          <a:p>
            <a:r>
              <a:rPr lang="en-US" dirty="0"/>
              <a:t>https://www.ancient-origins.net/myths-legends/pythia-oracle-delphi-001641</a:t>
            </a:r>
          </a:p>
          <a:p>
            <a:r>
              <a:rPr lang="en-US" b="1" dirty="0"/>
              <a:t>- </a:t>
            </a:r>
            <a:r>
              <a:rPr lang="en-US" b="1" dirty="0" err="1"/>
              <a:t>ThoughCo</a:t>
            </a:r>
            <a:r>
              <a:rPr lang="en-US" b="1" dirty="0"/>
              <a:t> -  Pythia and the Oracle at Delphi </a:t>
            </a:r>
          </a:p>
          <a:p>
            <a:r>
              <a:rPr lang="en-US" dirty="0"/>
              <a:t>https://www.thoughtco.com/pythia-oracle-at-delphi-4773038</a:t>
            </a:r>
          </a:p>
        </p:txBody>
      </p:sp>
      <p:sp>
        <p:nvSpPr>
          <p:cNvPr id="4" name="Slide Number Placeholder 3"/>
          <p:cNvSpPr>
            <a:spLocks noGrp="1"/>
          </p:cNvSpPr>
          <p:nvPr>
            <p:ph type="sldNum" sz="quarter" idx="5"/>
          </p:nvPr>
        </p:nvSpPr>
        <p:spPr/>
        <p:txBody>
          <a:bodyPr/>
          <a:lstStyle/>
          <a:p>
            <a:fld id="{5E479528-87EF-4D8F-8D8C-DB9CFB6E3D65}" type="slidenum">
              <a:rPr lang="en-US" smtClean="0"/>
              <a:pPr/>
              <a:t>7</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2-3 min.</a:t>
            </a:r>
          </a:p>
          <a:p>
            <a:endParaRPr lang="en-US" dirty="0"/>
          </a:p>
          <a:p>
            <a:r>
              <a:rPr lang="en-US" b="1" dirty="0"/>
              <a:t>- Nostradamus 101 </a:t>
            </a:r>
          </a:p>
          <a:p>
            <a:r>
              <a:rPr lang="en-US" dirty="0"/>
              <a:t>www.nostradamus101.com/prophecies/part1/</a:t>
            </a:r>
          </a:p>
          <a:p>
            <a:r>
              <a:rPr lang="en-US" dirty="0"/>
              <a:t>archived at: https://web.archive.org/web/20121101041259/www.nostradamus101.com/prophecies/part1/</a:t>
            </a:r>
          </a:p>
          <a:p>
            <a:endParaRPr lang="en-US" dirty="0"/>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8</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2-3 min.</a:t>
            </a:r>
          </a:p>
          <a:p>
            <a:endParaRPr lang="en-US" dirty="0"/>
          </a:p>
          <a:p>
            <a:r>
              <a:rPr lang="nn-NO" b="1" dirty="0"/>
              <a:t>EDGAR CAYCE:</a:t>
            </a:r>
          </a:p>
          <a:p>
            <a:r>
              <a:rPr lang="nn-NO" dirty="0"/>
              <a:t>https://www.edgarcayce.org/edgar-cayce/his-life/</a:t>
            </a:r>
          </a:p>
          <a:p>
            <a:r>
              <a:rPr lang="nn-NO" dirty="0"/>
              <a:t>https://www.noracaron.ca/edgar-cayces-prophecies-of-the-future-of-earth/</a:t>
            </a:r>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9</a:t>
            </a:fld>
            <a:endParaRPr lang="en-US"/>
          </a:p>
        </p:txBody>
      </p:sp>
    </p:spTree>
    <p:extLst>
      <p:ext uri="{BB962C8B-B14F-4D97-AF65-F5344CB8AC3E}">
        <p14:creationId xmlns:p14="http://schemas.microsoft.com/office/powerpoint/2010/main" val="113524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pPr/>
              <a:t>10</a:t>
            </a:fld>
            <a:endParaRPr lang="en-US"/>
          </a:p>
        </p:txBody>
      </p:sp>
    </p:spTree>
    <p:extLst>
      <p:ext uri="{BB962C8B-B14F-4D97-AF65-F5344CB8AC3E}">
        <p14:creationId xmlns:p14="http://schemas.microsoft.com/office/powerpoint/2010/main" val="113524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EF3E-5250-4CA6-8C5C-074CBB9A1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F0B4BE-F0E4-490E-A2C4-632A5AE7C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84405E-B608-42A6-AA2E-3051F3A683E1}"/>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5" name="Footer Placeholder 4">
            <a:extLst>
              <a:ext uri="{FF2B5EF4-FFF2-40B4-BE49-F238E27FC236}">
                <a16:creationId xmlns:a16="http://schemas.microsoft.com/office/drawing/2014/main" id="{E00F54F5-35AD-423D-9955-0944DD5AF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E24D8-26D5-4079-B743-C51777BCFAAF}"/>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424614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E-DF8F-47F5-81EA-0A6C58C43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1BE026-9841-4328-8D14-B71881A9E1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B43E-10B6-42A7-BCFD-C18BAE76300B}"/>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5" name="Footer Placeholder 4">
            <a:extLst>
              <a:ext uri="{FF2B5EF4-FFF2-40B4-BE49-F238E27FC236}">
                <a16:creationId xmlns:a16="http://schemas.microsoft.com/office/drawing/2014/main" id="{1809E076-5BB5-40B2-AB42-138E05A3E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DDBED-5367-4CE0-B389-1A1D6B66BF4F}"/>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350578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D86EE-0A8A-4811-BD66-24C9E68460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636E8-E772-4DFC-86FC-5466E4EE53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FDDF7-C94C-4ABB-8773-7D9972DA1722}"/>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5" name="Footer Placeholder 4">
            <a:extLst>
              <a:ext uri="{FF2B5EF4-FFF2-40B4-BE49-F238E27FC236}">
                <a16:creationId xmlns:a16="http://schemas.microsoft.com/office/drawing/2014/main" id="{FCF4D730-A203-4366-A68B-572DA7EF3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5F08A-6A73-40E8-9D29-6C940D6818A5}"/>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45201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F526-D1AA-4CF1-90E7-4A68C7512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A885C-15E4-4F18-BA3D-DA94498168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96A9D-FEE3-4A41-8BDC-E777AED53161}"/>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5" name="Footer Placeholder 4">
            <a:extLst>
              <a:ext uri="{FF2B5EF4-FFF2-40B4-BE49-F238E27FC236}">
                <a16:creationId xmlns:a16="http://schemas.microsoft.com/office/drawing/2014/main" id="{D8FC9FFE-C125-4ADB-A02E-EA733FCFE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C5233-ED1B-4B63-A9DF-ECC8DC3C130F}"/>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336727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0E67-5D2C-4855-AC3E-716119CC6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60055-C71B-41B1-A50E-8DC797E87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7E981-A657-4D40-A398-9990640776C1}"/>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5" name="Footer Placeholder 4">
            <a:extLst>
              <a:ext uri="{FF2B5EF4-FFF2-40B4-BE49-F238E27FC236}">
                <a16:creationId xmlns:a16="http://schemas.microsoft.com/office/drawing/2014/main" id="{B7E70D40-50E5-4795-B21B-8EC6209D6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CC499-CA9F-49C4-9459-A8D76E9F5AF4}"/>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89692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955E-A34C-463B-8FF6-A8087BC83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6F2E2-A6D9-41C6-B825-A571A5D50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369CED-8036-4CE7-82C9-8516FD745E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3982C0-368A-4C71-AC27-9E98E79325ED}"/>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6" name="Footer Placeholder 5">
            <a:extLst>
              <a:ext uri="{FF2B5EF4-FFF2-40B4-BE49-F238E27FC236}">
                <a16:creationId xmlns:a16="http://schemas.microsoft.com/office/drawing/2014/main" id="{BA7EB569-4B5A-4BD7-AE30-45C347220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F6058-2490-4C07-8AEA-A9CA523072B4}"/>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161760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6FBE-830B-4AC6-97A7-DA69A8CFC6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EAD91D-D00B-46FC-9910-A6416D0E5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2DF07-FF6E-4222-8E60-4F217AA42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0E2CB-85D0-4151-9F50-BA0E5AF6F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4B972-CD0A-4FCF-99B9-ABCA5D0911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315DF-89C3-444B-B9DE-8F2C584F0007}"/>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8" name="Footer Placeholder 7">
            <a:extLst>
              <a:ext uri="{FF2B5EF4-FFF2-40B4-BE49-F238E27FC236}">
                <a16:creationId xmlns:a16="http://schemas.microsoft.com/office/drawing/2014/main" id="{1F3ED5EB-EE02-4BC4-9C5B-CEB0D7860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EF283-6182-49CB-B411-79BF42B0A0CA}"/>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99097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EF53-1FC9-4C20-9F31-1EEA5E54E7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C7919F-9722-4994-966A-E8F49740B74E}"/>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4" name="Footer Placeholder 3">
            <a:extLst>
              <a:ext uri="{FF2B5EF4-FFF2-40B4-BE49-F238E27FC236}">
                <a16:creationId xmlns:a16="http://schemas.microsoft.com/office/drawing/2014/main" id="{5C0A726E-F689-4ADF-BCA1-0CB3565AF4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0206C5-FB0B-4DD3-A23F-A3DDD888D5F9}"/>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4567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CC955-8FDD-4AB2-9942-ED926B28F39C}"/>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3" name="Footer Placeholder 2">
            <a:extLst>
              <a:ext uri="{FF2B5EF4-FFF2-40B4-BE49-F238E27FC236}">
                <a16:creationId xmlns:a16="http://schemas.microsoft.com/office/drawing/2014/main" id="{A3224DBB-716C-4BC7-88A5-16B6648A8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FAAD0-E471-4C36-9633-EAA30BD99BFC}"/>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174212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5C92-8EF3-49CD-BAD1-2E58721CB5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B5898-E95F-427F-910A-8ECEA957E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D033E-40C8-4ACD-ACBC-6BA146D96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8B4C2-A5DB-47D6-A541-77EAE693E850}"/>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6" name="Footer Placeholder 5">
            <a:extLst>
              <a:ext uri="{FF2B5EF4-FFF2-40B4-BE49-F238E27FC236}">
                <a16:creationId xmlns:a16="http://schemas.microsoft.com/office/drawing/2014/main" id="{BB5DFB5D-C0A9-47C8-84B9-7E4D49889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6ADFD-F346-4EE5-B943-972A6344714C}"/>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358731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68F9-1819-4476-BB87-E17FEB91C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D5D47-FA20-4013-AAE4-8C3975CCE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A112B8-45D6-4A64-913B-FB9C53B19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AC89C-183E-4CC5-9923-43F9742E3355}"/>
              </a:ext>
            </a:extLst>
          </p:cNvPr>
          <p:cNvSpPr>
            <a:spLocks noGrp="1"/>
          </p:cNvSpPr>
          <p:nvPr>
            <p:ph type="dt" sz="half" idx="10"/>
          </p:nvPr>
        </p:nvSpPr>
        <p:spPr/>
        <p:txBody>
          <a:bodyPr/>
          <a:lstStyle/>
          <a:p>
            <a:fld id="{A3881D74-0584-4E08-849A-984E4570D4AA}" type="datetimeFigureOut">
              <a:rPr lang="en-US" smtClean="0"/>
              <a:pPr/>
              <a:t>3/7/2022</a:t>
            </a:fld>
            <a:endParaRPr lang="en-US"/>
          </a:p>
        </p:txBody>
      </p:sp>
      <p:sp>
        <p:nvSpPr>
          <p:cNvPr id="6" name="Footer Placeholder 5">
            <a:extLst>
              <a:ext uri="{FF2B5EF4-FFF2-40B4-BE49-F238E27FC236}">
                <a16:creationId xmlns:a16="http://schemas.microsoft.com/office/drawing/2014/main" id="{AFCF1663-33B7-46D5-B530-68C7D76E9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98827-05A7-48E5-AFAA-058FAEDFB2F0}"/>
              </a:ext>
            </a:extLst>
          </p:cNvPr>
          <p:cNvSpPr>
            <a:spLocks noGrp="1"/>
          </p:cNvSpPr>
          <p:nvPr>
            <p:ph type="sldNum" sz="quarter" idx="12"/>
          </p:nvPr>
        </p:nvSpPr>
        <p:spPr/>
        <p:txBody>
          <a:bodyPr/>
          <a:lstStyle/>
          <a:p>
            <a:fld id="{C7706777-3ACD-44AC-87B0-B88FD2FA59AD}" type="slidenum">
              <a:rPr lang="en-US" smtClean="0"/>
              <a:pPr/>
              <a:t>‹#›</a:t>
            </a:fld>
            <a:endParaRPr lang="en-US"/>
          </a:p>
        </p:txBody>
      </p:sp>
    </p:spTree>
    <p:extLst>
      <p:ext uri="{BB962C8B-B14F-4D97-AF65-F5344CB8AC3E}">
        <p14:creationId xmlns:p14="http://schemas.microsoft.com/office/powerpoint/2010/main" val="41422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45D63-ACE7-472F-8C82-D9FEA0625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212AB-7790-4ACE-B8F2-F1101A629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28CFD-1B41-4220-9259-DE04E817C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81D74-0584-4E08-849A-984E4570D4AA}" type="datetimeFigureOut">
              <a:rPr lang="en-US" smtClean="0"/>
              <a:pPr/>
              <a:t>3/7/2022</a:t>
            </a:fld>
            <a:endParaRPr lang="en-US"/>
          </a:p>
        </p:txBody>
      </p:sp>
      <p:sp>
        <p:nvSpPr>
          <p:cNvPr id="5" name="Footer Placeholder 4">
            <a:extLst>
              <a:ext uri="{FF2B5EF4-FFF2-40B4-BE49-F238E27FC236}">
                <a16:creationId xmlns:a16="http://schemas.microsoft.com/office/drawing/2014/main" id="{6D7D1A9D-2B7B-411A-A2D8-DACAB80BE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94C30-B122-46CF-8407-CA0559E34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06777-3ACD-44AC-87B0-B88FD2FA59AD}" type="slidenum">
              <a:rPr lang="en-US" smtClean="0"/>
              <a:pPr/>
              <a:t>‹#›</a:t>
            </a:fld>
            <a:endParaRPr lang="en-US"/>
          </a:p>
        </p:txBody>
      </p:sp>
    </p:spTree>
    <p:extLst>
      <p:ext uri="{BB962C8B-B14F-4D97-AF65-F5344CB8AC3E}">
        <p14:creationId xmlns:p14="http://schemas.microsoft.com/office/powerpoint/2010/main" val="104669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berty-academy.org/teens-adults/amanita/docs/Amanita-Dan_Fournier-Second_Edition-2020-11-22.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s://liberty-academy.org/" TargetMode="External"/><Relationship Id="rId4" Type="http://schemas.openxmlformats.org/officeDocument/2006/relationships/hyperlink" Target="https://www.short-story.net/read/12944/amanit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omeninantiquity.wordpress.com/2017/04/01/pythia/" TargetMode="External"/><Relationship Id="rId4" Type="http://schemas.openxmlformats.org/officeDocument/2006/relationships/hyperlink" Target="https://www.ancient-origins.net/myths-legends/pythia-oracle-delphi-00164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771484" y="5100264"/>
            <a:ext cx="9144000" cy="1380546"/>
          </a:xfrm>
        </p:spPr>
        <p:txBody>
          <a:bodyPr>
            <a:normAutofit lnSpcReduction="10000"/>
          </a:bodyPr>
          <a:lstStyle/>
          <a:p>
            <a:r>
              <a:rPr lang="en-US" sz="4400" dirty="0">
                <a:solidFill>
                  <a:schemeClr val="bg1">
                    <a:lumMod val="95000"/>
                  </a:schemeClr>
                </a:solidFill>
              </a:rPr>
              <a:t>Chapter 7 – The Renewal</a:t>
            </a:r>
          </a:p>
          <a:p>
            <a:r>
              <a:rPr lang="en-US" sz="4400" dirty="0">
                <a:solidFill>
                  <a:schemeClr val="bg1">
                    <a:lumMod val="95000"/>
                  </a:schemeClr>
                </a:solidFill>
              </a:rPr>
              <a:t>Part 2</a:t>
            </a:r>
          </a:p>
          <a:p>
            <a:endParaRPr lang="en-US" sz="4400" dirty="0">
              <a:solidFill>
                <a:schemeClr val="bg1">
                  <a:lumMod val="95000"/>
                </a:schemeClr>
              </a:solidFill>
            </a:endParaRPr>
          </a:p>
        </p:txBody>
      </p:sp>
      <p:pic>
        <p:nvPicPr>
          <p:cNvPr id="4" name="Picture 3">
            <a:extLst>
              <a:ext uri="{FF2B5EF4-FFF2-40B4-BE49-F238E27FC236}">
                <a16:creationId xmlns:a16="http://schemas.microsoft.com/office/drawing/2014/main" id="{B8480C18-3F9A-416F-B5DA-65436A552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781" y="146766"/>
            <a:ext cx="3284438" cy="4518274"/>
          </a:xfrm>
          <a:prstGeom prst="rect">
            <a:avLst/>
          </a:prstGeom>
        </p:spPr>
      </p:pic>
      <p:sp>
        <p:nvSpPr>
          <p:cNvPr id="6" name="TextBox 5">
            <a:extLst>
              <a:ext uri="{FF2B5EF4-FFF2-40B4-BE49-F238E27FC236}">
                <a16:creationId xmlns:a16="http://schemas.microsoft.com/office/drawing/2014/main" id="{BC415CBB-850C-4358-9EAF-D8D180619258}"/>
              </a:ext>
            </a:extLst>
          </p:cNvPr>
          <p:cNvSpPr txBox="1"/>
          <p:nvPr/>
        </p:nvSpPr>
        <p:spPr>
          <a:xfrm>
            <a:off x="8551901" y="419050"/>
            <a:ext cx="3251199" cy="1569660"/>
          </a:xfrm>
          <a:prstGeom prst="rect">
            <a:avLst/>
          </a:prstGeom>
          <a:solidFill>
            <a:schemeClr val="tx1"/>
          </a:solid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hlinkClick r:id="rId3"/>
              </a:rPr>
              <a:t>Download the Amanita eBook</a:t>
            </a:r>
            <a:r>
              <a:rPr lang="en-US" sz="2400" dirty="0">
                <a:solidFill>
                  <a:schemeClr val="bg1"/>
                </a:solidFill>
              </a:rPr>
              <a:t> (PDF)</a:t>
            </a:r>
          </a:p>
          <a:p>
            <a:pPr algn="ctr"/>
            <a:endParaRPr lang="en-US" sz="2400" dirty="0">
              <a:solidFill>
                <a:schemeClr val="bg1"/>
              </a:solidFill>
            </a:endParaRPr>
          </a:p>
          <a:p>
            <a:pPr algn="ctr"/>
            <a:r>
              <a:rPr lang="en-US" sz="2400" dirty="0">
                <a:solidFill>
                  <a:schemeClr val="bg1"/>
                </a:solidFill>
              </a:rPr>
              <a:t>Or </a:t>
            </a:r>
            <a:r>
              <a:rPr lang="en-US" sz="2400" dirty="0">
                <a:solidFill>
                  <a:schemeClr val="bg1"/>
                </a:solidFill>
                <a:hlinkClick r:id="rId4"/>
              </a:rPr>
              <a:t>Read it Online</a:t>
            </a:r>
            <a:endParaRPr lang="en-US" sz="2400" dirty="0">
              <a:solidFill>
                <a:schemeClr val="bg1"/>
              </a:solidFill>
            </a:endParaRPr>
          </a:p>
        </p:txBody>
      </p:sp>
      <p:pic>
        <p:nvPicPr>
          <p:cNvPr id="7" name="Picture 6">
            <a:hlinkClick r:id="rId5"/>
            <a:extLst>
              <a:ext uri="{FF2B5EF4-FFF2-40B4-BE49-F238E27FC236}">
                <a16:creationId xmlns:a16="http://schemas.microsoft.com/office/drawing/2014/main" id="{20A91311-DF7A-4A78-A14E-435C2040E1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19" y="175180"/>
            <a:ext cx="3251200" cy="2057400"/>
          </a:xfrm>
          <a:prstGeom prst="rect">
            <a:avLst/>
          </a:prstGeom>
        </p:spPr>
      </p:pic>
    </p:spTree>
    <p:extLst>
      <p:ext uri="{BB962C8B-B14F-4D97-AF65-F5344CB8AC3E}">
        <p14:creationId xmlns:p14="http://schemas.microsoft.com/office/powerpoint/2010/main" val="228007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sp>
        <p:nvSpPr>
          <p:cNvPr id="6" name="TextBox 5"/>
          <p:cNvSpPr txBox="1"/>
          <p:nvPr/>
        </p:nvSpPr>
        <p:spPr>
          <a:xfrm>
            <a:off x="0" y="1402080"/>
            <a:ext cx="12192000" cy="615553"/>
          </a:xfrm>
          <a:prstGeom prst="rect">
            <a:avLst/>
          </a:prstGeom>
          <a:noFill/>
        </p:spPr>
        <p:txBody>
          <a:bodyPr wrap="square" rtlCol="0">
            <a:spAutoFit/>
          </a:bodyPr>
          <a:lstStyle/>
          <a:p>
            <a:pPr algn="ctr"/>
            <a:r>
              <a:rPr lang="en-US" sz="3400" b="1" dirty="0">
                <a:solidFill>
                  <a:srgbClr val="FF0000"/>
                </a:solidFill>
                <a:sym typeface="Wingdings" pitchFamily="2" charset="2"/>
              </a:rPr>
              <a:t> </a:t>
            </a:r>
            <a:r>
              <a:rPr lang="en-US" sz="3400" b="1" dirty="0">
                <a:solidFill>
                  <a:srgbClr val="FF0000"/>
                </a:solidFill>
              </a:rPr>
              <a:t>Their Methods </a:t>
            </a:r>
            <a:r>
              <a:rPr lang="en-US" sz="3400" b="1" dirty="0">
                <a:solidFill>
                  <a:srgbClr val="FF0000"/>
                </a:solidFill>
                <a:sym typeface="Wingdings" pitchFamily="2" charset="2"/>
              </a:rPr>
              <a:t></a:t>
            </a:r>
            <a:r>
              <a:rPr lang="en-US" sz="3400" b="1" dirty="0">
                <a:solidFill>
                  <a:schemeClr val="accent5">
                    <a:lumMod val="60000"/>
                    <a:lumOff val="40000"/>
                  </a:schemeClr>
                </a:solidFill>
                <a:sym typeface="Wingdings" pitchFamily="2" charset="2"/>
              </a:rPr>
              <a:t> </a:t>
            </a:r>
            <a:endParaRPr lang="en-US" sz="3400" b="1" dirty="0">
              <a:solidFill>
                <a:schemeClr val="accent5">
                  <a:lumMod val="60000"/>
                  <a:lumOff val="40000"/>
                </a:schemeClr>
              </a:solidFill>
            </a:endParaRPr>
          </a:p>
        </p:txBody>
      </p:sp>
      <p:sp>
        <p:nvSpPr>
          <p:cNvPr id="8" name="TextBox 7"/>
          <p:cNvSpPr txBox="1"/>
          <p:nvPr/>
        </p:nvSpPr>
        <p:spPr>
          <a:xfrm>
            <a:off x="746759" y="2179320"/>
            <a:ext cx="11056357" cy="4247317"/>
          </a:xfrm>
          <a:prstGeom prst="rect">
            <a:avLst/>
          </a:prstGeom>
          <a:noFill/>
          <a:ln w="28575">
            <a:solidFill>
              <a:schemeClr val="accent5">
                <a:lumMod val="60000"/>
                <a:lumOff val="40000"/>
              </a:schemeClr>
            </a:solidFill>
          </a:ln>
        </p:spPr>
        <p:txBody>
          <a:bodyPr wrap="square" rtlCol="0">
            <a:spAutoFit/>
          </a:bodyPr>
          <a:lstStyle/>
          <a:p>
            <a:pPr algn="ctr"/>
            <a:r>
              <a:rPr lang="en-US" sz="2800" b="1" dirty="0">
                <a:solidFill>
                  <a:schemeClr val="bg1"/>
                </a:solidFill>
              </a:rPr>
              <a:t>How did they do it?</a:t>
            </a:r>
          </a:p>
          <a:p>
            <a:pPr algn="ctr"/>
            <a:endParaRPr lang="en-US" sz="2800" b="1" dirty="0">
              <a:solidFill>
                <a:schemeClr val="bg1"/>
              </a:solidFill>
            </a:endParaRPr>
          </a:p>
          <a:p>
            <a:r>
              <a:rPr lang="en-US" sz="2800" dirty="0">
                <a:solidFill>
                  <a:schemeClr val="bg1"/>
                </a:solidFill>
              </a:rPr>
              <a:t>These gifted people use different methods to predict the future; some may use </a:t>
            </a:r>
            <a:r>
              <a:rPr lang="en-US" sz="2800" b="1" dirty="0">
                <a:solidFill>
                  <a:srgbClr val="FF0000"/>
                </a:solidFill>
              </a:rPr>
              <a:t>objects </a:t>
            </a:r>
            <a:r>
              <a:rPr lang="en-US" sz="2800" dirty="0">
                <a:solidFill>
                  <a:schemeClr val="bg1"/>
                </a:solidFill>
              </a:rPr>
              <a:t>and/or specific </a:t>
            </a:r>
            <a:r>
              <a:rPr lang="en-US" sz="2800" b="1" dirty="0">
                <a:solidFill>
                  <a:srgbClr val="FF0000"/>
                </a:solidFill>
              </a:rPr>
              <a:t>rituals</a:t>
            </a:r>
            <a:r>
              <a:rPr lang="en-US" sz="2800" dirty="0">
                <a:solidFill>
                  <a:schemeClr val="bg1"/>
                </a:solidFill>
              </a:rPr>
              <a:t> to assist them, while others simply use their </a:t>
            </a:r>
            <a:r>
              <a:rPr lang="en-US" sz="2800" b="1" dirty="0">
                <a:solidFill>
                  <a:srgbClr val="FF0000"/>
                </a:solidFill>
              </a:rPr>
              <a:t>supernatural abilities</a:t>
            </a:r>
            <a:r>
              <a:rPr lang="en-US" sz="2800" dirty="0">
                <a:solidFill>
                  <a:schemeClr val="bg1"/>
                </a:solidFill>
              </a:rPr>
              <a:t>.</a:t>
            </a:r>
          </a:p>
          <a:p>
            <a:endParaRPr lang="en-US" sz="2800" dirty="0">
              <a:solidFill>
                <a:schemeClr val="bg1"/>
              </a:solidFill>
            </a:endParaRPr>
          </a:p>
          <a:p>
            <a:r>
              <a:rPr lang="en-US" sz="2800" dirty="0">
                <a:solidFill>
                  <a:schemeClr val="bg1"/>
                </a:solidFill>
              </a:rPr>
              <a:t>Some may even receive </a:t>
            </a:r>
            <a:r>
              <a:rPr lang="en-US" sz="2800" b="1" dirty="0">
                <a:solidFill>
                  <a:srgbClr val="FF0000"/>
                </a:solidFill>
              </a:rPr>
              <a:t>help from supernatural beings </a:t>
            </a:r>
            <a:r>
              <a:rPr lang="en-US" sz="2800" dirty="0">
                <a:solidFill>
                  <a:schemeClr val="bg1"/>
                </a:solidFill>
              </a:rPr>
              <a:t>such as angels, gods, or deities. This kind is often referred to as </a:t>
            </a:r>
            <a:r>
              <a:rPr lang="en-US" sz="2800" b="1" dirty="0">
                <a:solidFill>
                  <a:srgbClr val="FF0000"/>
                </a:solidFill>
              </a:rPr>
              <a:t>divination</a:t>
            </a:r>
            <a:r>
              <a:rPr lang="en-US" sz="2800" b="1" dirty="0">
                <a:solidFill>
                  <a:schemeClr val="bg1"/>
                </a:solidFill>
              </a:rPr>
              <a:t> </a:t>
            </a:r>
            <a:r>
              <a:rPr lang="en-US" sz="2800" dirty="0">
                <a:solidFill>
                  <a:schemeClr val="bg1"/>
                </a:solidFill>
              </a:rPr>
              <a:t>(from Latin </a:t>
            </a:r>
            <a:r>
              <a:rPr lang="en-US" sz="2800" i="1" dirty="0">
                <a:solidFill>
                  <a:schemeClr val="bg1"/>
                </a:solidFill>
              </a:rPr>
              <a:t>divinare </a:t>
            </a:r>
            <a:r>
              <a:rPr lang="en-US" sz="2800" dirty="0">
                <a:solidFill>
                  <a:schemeClr val="bg1"/>
                </a:solidFill>
              </a:rPr>
              <a:t>which means ‘predict’, and ‘divine’ which means from God, a god).</a:t>
            </a:r>
          </a:p>
          <a:p>
            <a:endParaRPr lang="en-US" dirty="0"/>
          </a:p>
        </p:txBody>
      </p:sp>
    </p:spTree>
    <p:extLst>
      <p:ext uri="{BB962C8B-B14F-4D97-AF65-F5344CB8AC3E}">
        <p14:creationId xmlns:p14="http://schemas.microsoft.com/office/powerpoint/2010/main" val="6816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704849" y="1999202"/>
            <a:ext cx="5570483" cy="3954929"/>
          </a:xfrm>
          <a:prstGeom prst="rect">
            <a:avLst/>
          </a:prstGeom>
          <a:noFill/>
        </p:spPr>
        <p:txBody>
          <a:bodyPr wrap="square" rtlCol="0">
            <a:spAutoFit/>
          </a:bodyPr>
          <a:lstStyle/>
          <a:p>
            <a:pPr marL="514350" indent="-514350">
              <a:spcBef>
                <a:spcPts val="300"/>
              </a:spcBef>
              <a:spcAft>
                <a:spcPts val="300"/>
              </a:spcAft>
              <a:buFont typeface="+mj-lt"/>
              <a:buAutoNum type="arabicPeriod"/>
            </a:pPr>
            <a:r>
              <a:rPr lang="en-US" sz="2400" b="1" dirty="0">
                <a:solidFill>
                  <a:schemeClr val="bg1"/>
                </a:solidFill>
              </a:rPr>
              <a:t> </a:t>
            </a:r>
            <a:r>
              <a:rPr lang="en-US" sz="2400" b="1" dirty="0">
                <a:solidFill>
                  <a:srgbClr val="FBD679"/>
                </a:solidFill>
              </a:rPr>
              <a:t>Pythia</a:t>
            </a:r>
            <a:r>
              <a:rPr lang="en-US" sz="2400" dirty="0">
                <a:solidFill>
                  <a:schemeClr val="bg1"/>
                </a:solidFill>
              </a:rPr>
              <a:t>: watch the following two </a:t>
            </a:r>
            <a:r>
              <a:rPr lang="en-US" sz="2400" b="1" dirty="0">
                <a:solidFill>
                  <a:schemeClr val="bg1"/>
                </a:solidFill>
              </a:rPr>
              <a:t>videos and listen for the methods Pythia used</a:t>
            </a:r>
            <a:r>
              <a:rPr lang="en-US" sz="2400" dirty="0">
                <a:solidFill>
                  <a:schemeClr val="bg1"/>
                </a:solidFill>
              </a:rPr>
              <a:t>:</a:t>
            </a:r>
          </a:p>
          <a:p>
            <a:pPr marL="457200" indent="-457200">
              <a:spcBef>
                <a:spcPts val="300"/>
              </a:spcBef>
              <a:spcAft>
                <a:spcPts val="300"/>
              </a:spcAft>
              <a:buFont typeface="Arial" panose="020B0604020202020204" pitchFamily="34" charset="0"/>
              <a:buChar char="•"/>
            </a:pPr>
            <a:r>
              <a:rPr lang="en-US" sz="2000" b="1" dirty="0">
                <a:solidFill>
                  <a:srgbClr val="FEE6FC"/>
                </a:solidFill>
              </a:rPr>
              <a:t>Rick </a:t>
            </a:r>
            <a:r>
              <a:rPr lang="en-US" sz="2000" b="1" dirty="0" err="1">
                <a:solidFill>
                  <a:srgbClr val="FEE6FC"/>
                </a:solidFill>
              </a:rPr>
              <a:t>Steeve’s</a:t>
            </a:r>
            <a:r>
              <a:rPr lang="en-US" sz="2000" b="1" dirty="0">
                <a:solidFill>
                  <a:srgbClr val="FEE6FC"/>
                </a:solidFill>
              </a:rPr>
              <a:t> - Delphi, Greece </a:t>
            </a:r>
            <a:br>
              <a:rPr lang="en-US" sz="2000" dirty="0">
                <a:solidFill>
                  <a:schemeClr val="bg1"/>
                </a:solidFill>
              </a:rPr>
            </a:br>
            <a:r>
              <a:rPr lang="en-US" sz="2000" dirty="0">
                <a:solidFill>
                  <a:schemeClr val="bg1"/>
                </a:solidFill>
              </a:rPr>
              <a:t>(for background on the site of the oracle and Pythia’s method)</a:t>
            </a:r>
          </a:p>
          <a:p>
            <a:pPr marL="457200" indent="-457200">
              <a:spcBef>
                <a:spcPts val="300"/>
              </a:spcBef>
              <a:spcAft>
                <a:spcPts val="300"/>
              </a:spcAft>
              <a:buFont typeface="Arial" panose="020B0604020202020204" pitchFamily="34" charset="0"/>
              <a:buChar char="•"/>
            </a:pPr>
            <a:r>
              <a:rPr lang="en-US" sz="2000" b="1" dirty="0">
                <a:solidFill>
                  <a:srgbClr val="FEE6FC"/>
                </a:solidFill>
              </a:rPr>
              <a:t>See U in History - Mythological Curiosities - The Oracle of Delphi - The Temple of Apollo </a:t>
            </a:r>
            <a:r>
              <a:rPr lang="en-US" sz="2000" dirty="0">
                <a:solidFill>
                  <a:schemeClr val="bg1"/>
                </a:solidFill>
              </a:rPr>
              <a:t>(for more historical information and Pythia’s methods)</a:t>
            </a:r>
          </a:p>
          <a:p>
            <a:pPr marL="457200" indent="-457200">
              <a:spcBef>
                <a:spcPts val="300"/>
              </a:spcBef>
              <a:spcAft>
                <a:spcPts val="300"/>
              </a:spcAft>
              <a:buFont typeface="Arial" panose="020B0604020202020204" pitchFamily="34" charset="0"/>
              <a:buChar char="•"/>
            </a:pPr>
            <a:endParaRPr lang="en-US" sz="24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sp>
        <p:nvSpPr>
          <p:cNvPr id="6" name="TextBox 5"/>
          <p:cNvSpPr txBox="1"/>
          <p:nvPr/>
        </p:nvSpPr>
        <p:spPr>
          <a:xfrm>
            <a:off x="0" y="1402080"/>
            <a:ext cx="12192000" cy="615553"/>
          </a:xfrm>
          <a:prstGeom prst="rect">
            <a:avLst/>
          </a:prstGeom>
          <a:noFill/>
        </p:spPr>
        <p:txBody>
          <a:bodyPr wrap="square" rtlCol="0">
            <a:spAutoFit/>
          </a:bodyPr>
          <a:lstStyle/>
          <a:p>
            <a:pPr algn="ctr"/>
            <a:r>
              <a:rPr lang="en-US" sz="3400" b="1" dirty="0">
                <a:solidFill>
                  <a:srgbClr val="FF0000"/>
                </a:solidFill>
                <a:sym typeface="Wingdings" pitchFamily="2" charset="2"/>
              </a:rPr>
              <a:t> </a:t>
            </a:r>
            <a:r>
              <a:rPr lang="en-US" sz="3400" b="1" dirty="0">
                <a:solidFill>
                  <a:srgbClr val="FF0000"/>
                </a:solidFill>
              </a:rPr>
              <a:t>Their Methods </a:t>
            </a:r>
            <a:r>
              <a:rPr lang="en-US" sz="3400" b="1" dirty="0">
                <a:solidFill>
                  <a:srgbClr val="FF0000"/>
                </a:solidFill>
                <a:sym typeface="Wingdings" pitchFamily="2" charset="2"/>
              </a:rPr>
              <a:t></a:t>
            </a:r>
            <a:r>
              <a:rPr lang="en-US" sz="3400" b="1" dirty="0">
                <a:solidFill>
                  <a:schemeClr val="accent5">
                    <a:lumMod val="60000"/>
                    <a:lumOff val="40000"/>
                  </a:schemeClr>
                </a:solidFill>
                <a:sym typeface="Wingdings" pitchFamily="2" charset="2"/>
              </a:rPr>
              <a:t> </a:t>
            </a:r>
            <a:endParaRPr lang="en-US" sz="3400" b="1" dirty="0">
              <a:solidFill>
                <a:schemeClr val="accent5">
                  <a:lumMod val="60000"/>
                  <a:lumOff val="40000"/>
                </a:schemeClr>
              </a:solidFill>
            </a:endParaRPr>
          </a:p>
        </p:txBody>
      </p:sp>
      <p:pic>
        <p:nvPicPr>
          <p:cNvPr id="7" name="Picture 6">
            <a:extLst>
              <a:ext uri="{FF2B5EF4-FFF2-40B4-BE49-F238E27FC236}">
                <a16:creationId xmlns:a16="http://schemas.microsoft.com/office/drawing/2014/main" id="{1C5F55E6-9A6F-4386-A0A9-3B054D1F7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517" y="2017633"/>
            <a:ext cx="5570483" cy="3713655"/>
          </a:xfrm>
          <a:prstGeom prst="rect">
            <a:avLst/>
          </a:prstGeom>
        </p:spPr>
      </p:pic>
      <p:sp>
        <p:nvSpPr>
          <p:cNvPr id="8" name="TextBox 7">
            <a:extLst>
              <a:ext uri="{FF2B5EF4-FFF2-40B4-BE49-F238E27FC236}">
                <a16:creationId xmlns:a16="http://schemas.microsoft.com/office/drawing/2014/main" id="{4E9E7D57-9506-4055-9083-6A456D6F3AD7}"/>
              </a:ext>
            </a:extLst>
          </p:cNvPr>
          <p:cNvSpPr txBox="1"/>
          <p:nvPr/>
        </p:nvSpPr>
        <p:spPr>
          <a:xfrm>
            <a:off x="472965" y="5455920"/>
            <a:ext cx="9106163" cy="1015663"/>
          </a:xfrm>
          <a:prstGeom prst="rect">
            <a:avLst/>
          </a:prstGeom>
          <a:noFill/>
        </p:spPr>
        <p:txBody>
          <a:bodyPr wrap="square" rtlCol="0">
            <a:spAutoFit/>
          </a:bodyPr>
          <a:lstStyle/>
          <a:p>
            <a:r>
              <a:rPr lang="en-US" sz="2000" b="1" dirty="0">
                <a:solidFill>
                  <a:srgbClr val="FFCC99"/>
                </a:solidFill>
              </a:rPr>
              <a:t>Read more:</a:t>
            </a:r>
          </a:p>
          <a:p>
            <a:pPr marL="285750" indent="-285750">
              <a:buFont typeface="Arial" panose="020B0604020202020204" pitchFamily="34" charset="0"/>
              <a:buChar char="•"/>
            </a:pPr>
            <a:r>
              <a:rPr lang="en-US" sz="2000" dirty="0">
                <a:solidFill>
                  <a:srgbClr val="FFCC99"/>
                </a:solidFill>
              </a:rPr>
              <a:t>Ancient-Origins.net – </a:t>
            </a:r>
            <a:r>
              <a:rPr lang="en-US" sz="2000" dirty="0">
                <a:solidFill>
                  <a:srgbClr val="FFCC99"/>
                </a:solidFill>
                <a:hlinkClick r:id="rId4"/>
              </a:rPr>
              <a:t>Pythia: Oracle and High Priestess of Delphi </a:t>
            </a:r>
            <a:endParaRPr lang="en-US" sz="2000" dirty="0">
              <a:solidFill>
                <a:srgbClr val="FFCC99"/>
              </a:solidFill>
            </a:endParaRPr>
          </a:p>
          <a:p>
            <a:pPr marL="285750" indent="-285750">
              <a:buFont typeface="Arial" panose="020B0604020202020204" pitchFamily="34" charset="0"/>
              <a:buChar char="•"/>
            </a:pPr>
            <a:r>
              <a:rPr lang="en-US" sz="2000" dirty="0">
                <a:solidFill>
                  <a:srgbClr val="FFCC99"/>
                </a:solidFill>
              </a:rPr>
              <a:t>Women in Antiquity – </a:t>
            </a:r>
            <a:r>
              <a:rPr lang="en-US" sz="2000" dirty="0">
                <a:solidFill>
                  <a:srgbClr val="FFCC99"/>
                </a:solidFill>
                <a:hlinkClick r:id="rId5"/>
              </a:rPr>
              <a:t>The Pythia</a:t>
            </a:r>
            <a:endParaRPr lang="en-US" sz="2000" dirty="0">
              <a:solidFill>
                <a:srgbClr val="FFCC99"/>
              </a:solidFill>
            </a:endParaRPr>
          </a:p>
        </p:txBody>
      </p:sp>
    </p:spTree>
    <p:extLst>
      <p:ext uri="{BB962C8B-B14F-4D97-AF65-F5344CB8AC3E}">
        <p14:creationId xmlns:p14="http://schemas.microsoft.com/office/powerpoint/2010/main" val="6816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84810" y="2100134"/>
            <a:ext cx="8517452" cy="4616648"/>
          </a:xfrm>
          <a:prstGeom prst="rect">
            <a:avLst/>
          </a:prstGeom>
          <a:noFill/>
        </p:spPr>
        <p:txBody>
          <a:bodyPr wrap="square" rtlCol="0">
            <a:spAutoFit/>
          </a:bodyPr>
          <a:lstStyle/>
          <a:p>
            <a:pPr marL="514350" indent="-514350">
              <a:spcBef>
                <a:spcPts val="300"/>
              </a:spcBef>
              <a:spcAft>
                <a:spcPts val="300"/>
              </a:spcAft>
              <a:buFont typeface="+mj-lt"/>
              <a:buAutoNum type="arabicPeriod" startAt="2"/>
            </a:pPr>
            <a:r>
              <a:rPr lang="en-US" sz="2800" b="1" dirty="0">
                <a:solidFill>
                  <a:schemeClr val="bg1"/>
                </a:solidFill>
              </a:rPr>
              <a:t> </a:t>
            </a:r>
            <a:r>
              <a:rPr lang="en-US" sz="2800" b="1" dirty="0">
                <a:solidFill>
                  <a:srgbClr val="FBD679"/>
                </a:solidFill>
              </a:rPr>
              <a:t>Nostradamus</a:t>
            </a:r>
            <a:r>
              <a:rPr lang="en-US" sz="2800" dirty="0">
                <a:solidFill>
                  <a:schemeClr val="bg1"/>
                </a:solidFill>
              </a:rPr>
              <a:t>: He used various methods. One of them was a divination method called </a:t>
            </a:r>
            <a:r>
              <a:rPr lang="en-US" sz="2800" b="1" dirty="0">
                <a:solidFill>
                  <a:schemeClr val="bg1"/>
                </a:solidFill>
              </a:rPr>
              <a:t>scrying. </a:t>
            </a:r>
            <a:br>
              <a:rPr lang="en-US" sz="2800" b="1" dirty="0">
                <a:solidFill>
                  <a:schemeClr val="bg1"/>
                </a:solidFill>
              </a:rPr>
            </a:br>
            <a:r>
              <a:rPr lang="en-US" sz="2800" dirty="0">
                <a:solidFill>
                  <a:schemeClr val="bg1"/>
                </a:solidFill>
              </a:rPr>
              <a:t>Scrying involves staring into a mirror, a bowl of water, a crystal ball, or similar object to enter a trance and create a channel to conjure a spirit or supernatural entity asking them to provide a vision of the future. </a:t>
            </a:r>
            <a:br>
              <a:rPr lang="en-US" sz="2800" dirty="0">
                <a:solidFill>
                  <a:schemeClr val="bg1"/>
                </a:solidFill>
              </a:rPr>
            </a:br>
            <a:br>
              <a:rPr lang="en-US" sz="1400" dirty="0">
                <a:solidFill>
                  <a:schemeClr val="bg1"/>
                </a:solidFill>
              </a:rPr>
            </a:br>
            <a:r>
              <a:rPr lang="en-US" sz="2800" dirty="0">
                <a:solidFill>
                  <a:schemeClr val="bg1"/>
                </a:solidFill>
              </a:rPr>
              <a:t>The Englishman </a:t>
            </a:r>
            <a:r>
              <a:rPr lang="en-US" sz="2800" b="1" dirty="0">
                <a:solidFill>
                  <a:schemeClr val="bg1"/>
                </a:solidFill>
              </a:rPr>
              <a:t>John Dee</a:t>
            </a:r>
            <a:r>
              <a:rPr lang="en-US" sz="2800" dirty="0">
                <a:solidFill>
                  <a:schemeClr val="bg1"/>
                </a:solidFill>
              </a:rPr>
              <a:t> (astrologer to Queen Elizabeth I) repeatedly used the method during his life to consult with angels. </a:t>
            </a:r>
            <a:br>
              <a:rPr lang="en-US" sz="2800" dirty="0">
                <a:solidFill>
                  <a:schemeClr val="bg1"/>
                </a:solidFill>
              </a:rPr>
            </a:br>
            <a:endParaRPr lang="en-US" sz="28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sp>
        <p:nvSpPr>
          <p:cNvPr id="6" name="TextBox 5"/>
          <p:cNvSpPr txBox="1"/>
          <p:nvPr/>
        </p:nvSpPr>
        <p:spPr>
          <a:xfrm>
            <a:off x="0" y="1402080"/>
            <a:ext cx="12192000" cy="615553"/>
          </a:xfrm>
          <a:prstGeom prst="rect">
            <a:avLst/>
          </a:prstGeom>
          <a:noFill/>
        </p:spPr>
        <p:txBody>
          <a:bodyPr wrap="square" rtlCol="0">
            <a:spAutoFit/>
          </a:bodyPr>
          <a:lstStyle/>
          <a:p>
            <a:pPr algn="ctr"/>
            <a:r>
              <a:rPr lang="en-US" sz="3400" b="1" dirty="0">
                <a:solidFill>
                  <a:srgbClr val="FF0000"/>
                </a:solidFill>
                <a:sym typeface="Wingdings" pitchFamily="2" charset="2"/>
              </a:rPr>
              <a:t> </a:t>
            </a:r>
            <a:r>
              <a:rPr lang="en-US" sz="3400" b="1" dirty="0">
                <a:solidFill>
                  <a:srgbClr val="FF0000"/>
                </a:solidFill>
              </a:rPr>
              <a:t>Their Methods </a:t>
            </a:r>
            <a:r>
              <a:rPr lang="en-US" sz="3400" b="1" dirty="0">
                <a:solidFill>
                  <a:srgbClr val="FF0000"/>
                </a:solidFill>
                <a:sym typeface="Wingdings" pitchFamily="2" charset="2"/>
              </a:rPr>
              <a:t></a:t>
            </a:r>
            <a:r>
              <a:rPr lang="en-US" sz="3400" b="1" dirty="0">
                <a:solidFill>
                  <a:schemeClr val="accent5">
                    <a:lumMod val="60000"/>
                    <a:lumOff val="40000"/>
                  </a:schemeClr>
                </a:solidFill>
                <a:sym typeface="Wingdings" pitchFamily="2" charset="2"/>
              </a:rPr>
              <a:t> </a:t>
            </a:r>
            <a:endParaRPr lang="en-US" sz="3400" b="1" dirty="0">
              <a:solidFill>
                <a:schemeClr val="accent5">
                  <a:lumMod val="60000"/>
                  <a:lumOff val="40000"/>
                </a:schemeClr>
              </a:solidFill>
            </a:endParaRPr>
          </a:p>
        </p:txBody>
      </p:sp>
      <p:pic>
        <p:nvPicPr>
          <p:cNvPr id="8" name="Picture 7">
            <a:extLst>
              <a:ext uri="{FF2B5EF4-FFF2-40B4-BE49-F238E27FC236}">
                <a16:creationId xmlns:a16="http://schemas.microsoft.com/office/drawing/2014/main" id="{C8D9FCA6-A262-4935-A535-AABA22C65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075" y="4152544"/>
            <a:ext cx="2657058" cy="2366791"/>
          </a:xfrm>
          <a:prstGeom prst="rect">
            <a:avLst/>
          </a:prstGeom>
        </p:spPr>
      </p:pic>
      <p:pic>
        <p:nvPicPr>
          <p:cNvPr id="10" name="Picture 9">
            <a:extLst>
              <a:ext uri="{FF2B5EF4-FFF2-40B4-BE49-F238E27FC236}">
                <a16:creationId xmlns:a16="http://schemas.microsoft.com/office/drawing/2014/main" id="{8AA06668-1DD9-4920-ABA4-0937C5DC0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075" y="1311916"/>
            <a:ext cx="2657058" cy="2657058"/>
          </a:xfrm>
          <a:prstGeom prst="rect">
            <a:avLst/>
          </a:prstGeom>
        </p:spPr>
      </p:pic>
    </p:spTree>
    <p:extLst>
      <p:ext uri="{BB962C8B-B14F-4D97-AF65-F5344CB8AC3E}">
        <p14:creationId xmlns:p14="http://schemas.microsoft.com/office/powerpoint/2010/main" val="68164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73521" y="2042160"/>
            <a:ext cx="11212830" cy="4616648"/>
          </a:xfrm>
          <a:prstGeom prst="rect">
            <a:avLst/>
          </a:prstGeom>
          <a:noFill/>
        </p:spPr>
        <p:txBody>
          <a:bodyPr wrap="square" rtlCol="0">
            <a:spAutoFit/>
          </a:bodyPr>
          <a:lstStyle/>
          <a:p>
            <a:pPr marL="514350" indent="-514350">
              <a:spcBef>
                <a:spcPts val="300"/>
              </a:spcBef>
              <a:spcAft>
                <a:spcPts val="300"/>
              </a:spcAft>
              <a:buFont typeface="+mj-lt"/>
              <a:buAutoNum type="arabicPeriod" startAt="2"/>
            </a:pPr>
            <a:r>
              <a:rPr lang="en-US" sz="2800" b="1" dirty="0">
                <a:solidFill>
                  <a:schemeClr val="bg1"/>
                </a:solidFill>
              </a:rPr>
              <a:t> </a:t>
            </a:r>
            <a:r>
              <a:rPr lang="en-US" sz="2800" b="1" dirty="0">
                <a:solidFill>
                  <a:srgbClr val="FBD679"/>
                </a:solidFill>
              </a:rPr>
              <a:t>Nostradamus</a:t>
            </a:r>
            <a:r>
              <a:rPr lang="en-US" sz="2800" dirty="0">
                <a:solidFill>
                  <a:schemeClr val="bg1"/>
                </a:solidFill>
              </a:rPr>
              <a:t> also used a very similar ritualistic method to that which Pythia, the Oracle of Delphi used. More specifically, he used an important object – a 3-legged stool (tripod made of brass) whose legs were angled at the same degrees as the Egyptian pyramids; the dimensions of the stool were thought to create an electromagnetic energy field that weakened the veil between this world and the supernatural world, thus more easily accessing the spirits or gods for divination. </a:t>
            </a:r>
            <a:br>
              <a:rPr lang="en-US" sz="2800" dirty="0">
                <a:solidFill>
                  <a:schemeClr val="bg1"/>
                </a:solidFill>
              </a:rPr>
            </a:br>
            <a:br>
              <a:rPr lang="en-US" sz="1400" dirty="0">
                <a:solidFill>
                  <a:schemeClr val="bg1"/>
                </a:solidFill>
              </a:rPr>
            </a:br>
            <a:r>
              <a:rPr lang="en-US" sz="2800" dirty="0">
                <a:solidFill>
                  <a:schemeClr val="bg1"/>
                </a:solidFill>
              </a:rPr>
              <a:t>Put simply, he was creating a </a:t>
            </a:r>
            <a:r>
              <a:rPr lang="en-US" sz="2800" b="1" dirty="0">
                <a:solidFill>
                  <a:schemeClr val="bg1"/>
                </a:solidFill>
              </a:rPr>
              <a:t>channel</a:t>
            </a:r>
            <a:r>
              <a:rPr lang="en-US" sz="2800" dirty="0">
                <a:solidFill>
                  <a:schemeClr val="bg1"/>
                </a:solidFill>
              </a:rPr>
              <a:t> between himself and the divine (supernatural entities). </a:t>
            </a: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sp>
        <p:nvSpPr>
          <p:cNvPr id="6" name="TextBox 5"/>
          <p:cNvSpPr txBox="1"/>
          <p:nvPr/>
        </p:nvSpPr>
        <p:spPr>
          <a:xfrm>
            <a:off x="0" y="1402080"/>
            <a:ext cx="12192000" cy="615553"/>
          </a:xfrm>
          <a:prstGeom prst="rect">
            <a:avLst/>
          </a:prstGeom>
          <a:noFill/>
        </p:spPr>
        <p:txBody>
          <a:bodyPr wrap="square" rtlCol="0">
            <a:spAutoFit/>
          </a:bodyPr>
          <a:lstStyle/>
          <a:p>
            <a:pPr algn="ctr"/>
            <a:r>
              <a:rPr lang="en-US" sz="3400" b="1" dirty="0">
                <a:solidFill>
                  <a:srgbClr val="FF0000"/>
                </a:solidFill>
                <a:sym typeface="Wingdings" pitchFamily="2" charset="2"/>
              </a:rPr>
              <a:t> </a:t>
            </a:r>
            <a:r>
              <a:rPr lang="en-US" sz="3400" b="1" dirty="0">
                <a:solidFill>
                  <a:srgbClr val="FF0000"/>
                </a:solidFill>
              </a:rPr>
              <a:t>Their Methods </a:t>
            </a:r>
            <a:r>
              <a:rPr lang="en-US" sz="3400" b="1" dirty="0">
                <a:solidFill>
                  <a:srgbClr val="FF0000"/>
                </a:solidFill>
                <a:sym typeface="Wingdings" pitchFamily="2" charset="2"/>
              </a:rPr>
              <a:t></a:t>
            </a:r>
            <a:r>
              <a:rPr lang="en-US" sz="3400" b="1" dirty="0">
                <a:solidFill>
                  <a:schemeClr val="accent5">
                    <a:lumMod val="60000"/>
                    <a:lumOff val="40000"/>
                  </a:schemeClr>
                </a:solidFill>
                <a:sym typeface="Wingdings" pitchFamily="2" charset="2"/>
              </a:rPr>
              <a:t> </a:t>
            </a:r>
            <a:endParaRPr lang="en-US" sz="3400" b="1" dirty="0">
              <a:solidFill>
                <a:schemeClr val="accent5">
                  <a:lumMod val="60000"/>
                  <a:lumOff val="40000"/>
                </a:schemeClr>
              </a:solidFill>
            </a:endParaRPr>
          </a:p>
        </p:txBody>
      </p:sp>
    </p:spTree>
    <p:extLst>
      <p:ext uri="{BB962C8B-B14F-4D97-AF65-F5344CB8AC3E}">
        <p14:creationId xmlns:p14="http://schemas.microsoft.com/office/powerpoint/2010/main" val="68164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84810" y="2017633"/>
            <a:ext cx="8262479" cy="4878259"/>
          </a:xfrm>
          <a:prstGeom prst="rect">
            <a:avLst/>
          </a:prstGeom>
          <a:noFill/>
        </p:spPr>
        <p:txBody>
          <a:bodyPr wrap="square" rtlCol="0">
            <a:spAutoFit/>
          </a:bodyPr>
          <a:lstStyle/>
          <a:p>
            <a:pPr marL="514350" indent="-514350">
              <a:spcBef>
                <a:spcPts val="300"/>
              </a:spcBef>
              <a:spcAft>
                <a:spcPts val="300"/>
              </a:spcAft>
              <a:buFont typeface="+mj-lt"/>
              <a:buAutoNum type="arabicPeriod" startAt="2"/>
            </a:pPr>
            <a:r>
              <a:rPr lang="en-US" sz="2800" b="1" dirty="0">
                <a:solidFill>
                  <a:schemeClr val="bg1"/>
                </a:solidFill>
              </a:rPr>
              <a:t> </a:t>
            </a:r>
            <a:r>
              <a:rPr lang="en-US" sz="2800" b="1" dirty="0">
                <a:solidFill>
                  <a:srgbClr val="FBD679"/>
                </a:solidFill>
              </a:rPr>
              <a:t>Nostradamus</a:t>
            </a:r>
            <a:r>
              <a:rPr lang="en-US" sz="2800" dirty="0">
                <a:solidFill>
                  <a:schemeClr val="bg1"/>
                </a:solidFill>
              </a:rPr>
              <a:t> </a:t>
            </a:r>
            <a:r>
              <a:rPr lang="en-US" sz="2800" b="1" dirty="0">
                <a:solidFill>
                  <a:srgbClr val="FFFF00"/>
                </a:solidFill>
              </a:rPr>
              <a:t>– Prophecies </a:t>
            </a:r>
          </a:p>
          <a:p>
            <a:pPr marL="514350" indent="-514350">
              <a:spcBef>
                <a:spcPts val="300"/>
              </a:spcBef>
              <a:spcAft>
                <a:spcPts val="300"/>
              </a:spcAft>
              <a:buFont typeface="Arial" panose="020B0604020202020204" pitchFamily="34" charset="0"/>
              <a:buChar char="•"/>
            </a:pPr>
            <a:r>
              <a:rPr lang="en-US" sz="2000" dirty="0">
                <a:solidFill>
                  <a:schemeClr val="bg1"/>
                </a:solidFill>
              </a:rPr>
              <a:t>Nostradamus learned of many future events through his divination practices which resulted in him collecting them in a series of writings – the most famous being </a:t>
            </a:r>
            <a:br>
              <a:rPr lang="en-US" sz="2000" dirty="0">
                <a:solidFill>
                  <a:schemeClr val="bg1"/>
                </a:solidFill>
              </a:rPr>
            </a:br>
            <a:r>
              <a:rPr lang="en-US" sz="2000" b="1" i="1" dirty="0">
                <a:solidFill>
                  <a:schemeClr val="bg1"/>
                </a:solidFill>
              </a:rPr>
              <a:t>The Prophecies</a:t>
            </a:r>
            <a:r>
              <a:rPr lang="en-US" sz="2000" b="1" dirty="0">
                <a:solidFill>
                  <a:schemeClr val="bg1"/>
                </a:solidFill>
              </a:rPr>
              <a:t> </a:t>
            </a:r>
            <a:r>
              <a:rPr lang="en-US" sz="2000" dirty="0">
                <a:solidFill>
                  <a:schemeClr val="bg1"/>
                </a:solidFill>
              </a:rPr>
              <a:t>– and also in the form of </a:t>
            </a:r>
            <a:r>
              <a:rPr lang="en-US" sz="2000" b="1" dirty="0">
                <a:solidFill>
                  <a:schemeClr val="bg1"/>
                </a:solidFill>
              </a:rPr>
              <a:t>letters</a:t>
            </a:r>
            <a:r>
              <a:rPr lang="en-US" sz="2000" dirty="0">
                <a:solidFill>
                  <a:schemeClr val="bg1"/>
                </a:solidFill>
              </a:rPr>
              <a:t> he wrote to important people such as kings. </a:t>
            </a:r>
          </a:p>
          <a:p>
            <a:pPr marL="514350" indent="-514350">
              <a:spcBef>
                <a:spcPts val="300"/>
              </a:spcBef>
              <a:spcAft>
                <a:spcPts val="300"/>
              </a:spcAft>
              <a:buFont typeface="Arial" panose="020B0604020202020204" pitchFamily="34" charset="0"/>
              <a:buChar char="•"/>
            </a:pPr>
            <a:r>
              <a:rPr lang="en-US" sz="2000" dirty="0">
                <a:solidFill>
                  <a:schemeClr val="bg1"/>
                </a:solidFill>
              </a:rPr>
              <a:t>It was very dangerous in those days to use any kind of divination practice, as it was seen as magic and could be punishable by death. So, the French seer had to be very careful in his writings. He wrote his material in a cryptic (encoded) fashion to avoid being sent to prison or put to death by those in power.</a:t>
            </a:r>
          </a:p>
          <a:p>
            <a:pPr marL="514350" indent="-514350">
              <a:spcBef>
                <a:spcPts val="300"/>
              </a:spcBef>
              <a:spcAft>
                <a:spcPts val="300"/>
              </a:spcAft>
              <a:buFont typeface="Arial" panose="020B0604020202020204" pitchFamily="34" charset="0"/>
              <a:buChar char="•"/>
            </a:pPr>
            <a:r>
              <a:rPr lang="en-US" sz="2000" dirty="0">
                <a:solidFill>
                  <a:schemeClr val="bg1"/>
                </a:solidFill>
              </a:rPr>
              <a:t>He wrote most of his predictions in the form of short </a:t>
            </a:r>
            <a:r>
              <a:rPr lang="en-US" sz="2000" b="1" dirty="0">
                <a:solidFill>
                  <a:schemeClr val="bg1"/>
                </a:solidFill>
              </a:rPr>
              <a:t>4-line poems </a:t>
            </a:r>
            <a:r>
              <a:rPr lang="en-US" sz="2000" dirty="0">
                <a:solidFill>
                  <a:schemeClr val="bg1"/>
                </a:solidFill>
              </a:rPr>
              <a:t>called </a:t>
            </a:r>
            <a:r>
              <a:rPr lang="en-US" sz="2000" b="1" i="1" dirty="0">
                <a:solidFill>
                  <a:srgbClr val="FFFF00"/>
                </a:solidFill>
              </a:rPr>
              <a:t>Quatrains</a:t>
            </a:r>
            <a:r>
              <a:rPr lang="en-US" sz="2000" dirty="0">
                <a:solidFill>
                  <a:schemeClr val="bg1"/>
                </a:solidFill>
              </a:rPr>
              <a:t>.</a:t>
            </a:r>
            <a:br>
              <a:rPr lang="en-US" sz="2800" dirty="0">
                <a:solidFill>
                  <a:schemeClr val="bg1"/>
                </a:solidFill>
              </a:rPr>
            </a:br>
            <a:endParaRPr lang="en-US" sz="28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sp>
        <p:nvSpPr>
          <p:cNvPr id="6" name="TextBox 5"/>
          <p:cNvSpPr txBox="1"/>
          <p:nvPr/>
        </p:nvSpPr>
        <p:spPr>
          <a:xfrm>
            <a:off x="0" y="1402080"/>
            <a:ext cx="12192000" cy="615553"/>
          </a:xfrm>
          <a:prstGeom prst="rect">
            <a:avLst/>
          </a:prstGeom>
          <a:noFill/>
        </p:spPr>
        <p:txBody>
          <a:bodyPr wrap="square" rtlCol="0">
            <a:spAutoFit/>
          </a:bodyPr>
          <a:lstStyle/>
          <a:p>
            <a:pPr algn="ctr"/>
            <a:r>
              <a:rPr lang="en-US" sz="3400" b="1" dirty="0">
                <a:solidFill>
                  <a:srgbClr val="FF0000"/>
                </a:solidFill>
                <a:sym typeface="Wingdings" pitchFamily="2" charset="2"/>
              </a:rPr>
              <a:t> </a:t>
            </a:r>
            <a:r>
              <a:rPr lang="en-US" sz="3400" b="1" dirty="0">
                <a:solidFill>
                  <a:srgbClr val="FF0000"/>
                </a:solidFill>
              </a:rPr>
              <a:t>Their Methods </a:t>
            </a:r>
            <a:r>
              <a:rPr lang="en-US" sz="3400" b="1" dirty="0">
                <a:solidFill>
                  <a:srgbClr val="FF0000"/>
                </a:solidFill>
                <a:sym typeface="Wingdings" pitchFamily="2" charset="2"/>
              </a:rPr>
              <a:t></a:t>
            </a:r>
            <a:r>
              <a:rPr lang="en-US" sz="3400" b="1" dirty="0">
                <a:solidFill>
                  <a:schemeClr val="accent5">
                    <a:lumMod val="60000"/>
                    <a:lumOff val="40000"/>
                  </a:schemeClr>
                </a:solidFill>
                <a:sym typeface="Wingdings" pitchFamily="2" charset="2"/>
              </a:rPr>
              <a:t> </a:t>
            </a:r>
            <a:endParaRPr lang="en-US" sz="3400" b="1" dirty="0">
              <a:solidFill>
                <a:schemeClr val="accent5">
                  <a:lumMod val="60000"/>
                  <a:lumOff val="40000"/>
                </a:schemeClr>
              </a:solidFill>
            </a:endParaRPr>
          </a:p>
        </p:txBody>
      </p:sp>
      <p:pic>
        <p:nvPicPr>
          <p:cNvPr id="7" name="Picture 6" descr="pro">
            <a:extLst>
              <a:ext uri="{FF2B5EF4-FFF2-40B4-BE49-F238E27FC236}">
                <a16:creationId xmlns:a16="http://schemas.microsoft.com/office/drawing/2014/main" id="{2C34287B-CB3E-45FC-A054-7423F0AB7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8874902" y="1402080"/>
            <a:ext cx="2932288" cy="529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6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84810" y="2100134"/>
            <a:ext cx="8397946" cy="5601533"/>
          </a:xfrm>
          <a:prstGeom prst="rect">
            <a:avLst/>
          </a:prstGeom>
          <a:noFill/>
        </p:spPr>
        <p:txBody>
          <a:bodyPr wrap="square" rtlCol="0">
            <a:spAutoFit/>
          </a:bodyPr>
          <a:lstStyle/>
          <a:p>
            <a:pPr marL="514350" indent="-514350">
              <a:spcBef>
                <a:spcPts val="300"/>
              </a:spcBef>
              <a:spcAft>
                <a:spcPts val="300"/>
              </a:spcAft>
              <a:buFont typeface="+mj-lt"/>
              <a:buAutoNum type="arabicPeriod" startAt="2"/>
            </a:pPr>
            <a:r>
              <a:rPr lang="en-US" sz="2800" b="1" dirty="0">
                <a:solidFill>
                  <a:schemeClr val="bg1"/>
                </a:solidFill>
              </a:rPr>
              <a:t> </a:t>
            </a:r>
            <a:r>
              <a:rPr lang="en-US" sz="2800" b="1" dirty="0">
                <a:solidFill>
                  <a:srgbClr val="FBD679"/>
                </a:solidFill>
              </a:rPr>
              <a:t>Nostradamus</a:t>
            </a:r>
            <a:r>
              <a:rPr lang="en-US" sz="2800" dirty="0">
                <a:solidFill>
                  <a:schemeClr val="bg1"/>
                </a:solidFill>
              </a:rPr>
              <a:t> </a:t>
            </a:r>
            <a:r>
              <a:rPr lang="en-US" sz="2800" b="1" dirty="0">
                <a:solidFill>
                  <a:srgbClr val="FFFF00"/>
                </a:solidFill>
              </a:rPr>
              <a:t>– Prophecies </a:t>
            </a:r>
          </a:p>
          <a:p>
            <a:pPr marL="514350" indent="-514350">
              <a:spcBef>
                <a:spcPts val="300"/>
              </a:spcBef>
              <a:spcAft>
                <a:spcPts val="300"/>
              </a:spcAft>
              <a:buFont typeface="Arial" panose="020B0604020202020204" pitchFamily="34" charset="0"/>
              <a:buChar char="•"/>
            </a:pPr>
            <a:r>
              <a:rPr lang="en-US" sz="2000" dirty="0">
                <a:solidFill>
                  <a:schemeClr val="bg1"/>
                </a:solidFill>
              </a:rPr>
              <a:t>He wrote most of his predictions in the form of short </a:t>
            </a:r>
            <a:r>
              <a:rPr lang="en-US" sz="2000" b="1" dirty="0">
                <a:solidFill>
                  <a:schemeClr val="bg1"/>
                </a:solidFill>
              </a:rPr>
              <a:t>4-line poems </a:t>
            </a:r>
            <a:r>
              <a:rPr lang="en-US" sz="2000" dirty="0">
                <a:solidFill>
                  <a:schemeClr val="bg1"/>
                </a:solidFill>
              </a:rPr>
              <a:t>called </a:t>
            </a:r>
            <a:r>
              <a:rPr lang="en-US" sz="2000" b="1" i="1" dirty="0">
                <a:solidFill>
                  <a:srgbClr val="FFFF00"/>
                </a:solidFill>
              </a:rPr>
              <a:t>Quatrains</a:t>
            </a:r>
            <a:r>
              <a:rPr lang="en-US" sz="2000" dirty="0">
                <a:solidFill>
                  <a:schemeClr val="bg1"/>
                </a:solidFill>
              </a:rPr>
              <a:t>.</a:t>
            </a:r>
          </a:p>
          <a:p>
            <a:pPr marL="514350" indent="-514350">
              <a:spcBef>
                <a:spcPts val="300"/>
              </a:spcBef>
              <a:spcAft>
                <a:spcPts val="300"/>
              </a:spcAft>
              <a:buFont typeface="Arial" panose="020B0604020202020204" pitchFamily="34" charset="0"/>
              <a:buChar char="•"/>
            </a:pPr>
            <a:r>
              <a:rPr lang="en-US" sz="2000" dirty="0">
                <a:solidFill>
                  <a:schemeClr val="bg1"/>
                </a:solidFill>
              </a:rPr>
              <a:t>Each quatrain, written predominantly in French, with some Latin, Greek and Italian, foretells a particular event or era.</a:t>
            </a:r>
          </a:p>
          <a:p>
            <a:pPr marL="514350" indent="-514350">
              <a:spcBef>
                <a:spcPts val="300"/>
              </a:spcBef>
              <a:spcAft>
                <a:spcPts val="300"/>
              </a:spcAft>
              <a:buFont typeface="Arial" panose="020B0604020202020204" pitchFamily="34" charset="0"/>
              <a:buChar char="•"/>
            </a:pPr>
            <a:r>
              <a:rPr lang="en-US" sz="2000" dirty="0">
                <a:solidFill>
                  <a:schemeClr val="bg1"/>
                </a:solidFill>
              </a:rPr>
              <a:t>In his lifetime, Nostradamus has completed a total of 942 quatrains which are organized into groups of 100 called “centuries”. </a:t>
            </a:r>
          </a:p>
          <a:p>
            <a:pPr marL="514350" indent="-514350">
              <a:spcBef>
                <a:spcPts val="300"/>
              </a:spcBef>
              <a:spcAft>
                <a:spcPts val="300"/>
              </a:spcAft>
              <a:buFont typeface="Arial" panose="020B0604020202020204" pitchFamily="34" charset="0"/>
              <a:buChar char="•"/>
            </a:pPr>
            <a:r>
              <a:rPr lang="en-US" sz="2000" dirty="0">
                <a:solidFill>
                  <a:schemeClr val="bg1"/>
                </a:solidFill>
              </a:rPr>
              <a:t>The centuries brought Nostradamus greater celebrity and attracted the attention of the French queen, </a:t>
            </a:r>
            <a:r>
              <a:rPr lang="en-US" sz="2000" b="1" dirty="0">
                <a:solidFill>
                  <a:schemeClr val="bg1"/>
                </a:solidFill>
              </a:rPr>
              <a:t>Catherine de Medici</a:t>
            </a:r>
            <a:r>
              <a:rPr lang="en-US" sz="2000" dirty="0">
                <a:solidFill>
                  <a:schemeClr val="bg1"/>
                </a:solidFill>
              </a:rPr>
              <a:t>, who called the seer to the royal court in 1556 for a consultation.  The queen became an admirer and Nostradamus, also an </a:t>
            </a:r>
            <a:r>
              <a:rPr lang="en-US" sz="2000" b="1" dirty="0">
                <a:solidFill>
                  <a:schemeClr val="bg1"/>
                </a:solidFill>
              </a:rPr>
              <a:t>astrologer</a:t>
            </a:r>
            <a:r>
              <a:rPr lang="en-US" sz="2000" dirty="0">
                <a:solidFill>
                  <a:schemeClr val="bg1"/>
                </a:solidFill>
              </a:rPr>
              <a:t>, was later appointed court physician and asked to produce </a:t>
            </a:r>
            <a:r>
              <a:rPr lang="en-US" sz="2000" b="1" dirty="0">
                <a:solidFill>
                  <a:schemeClr val="bg1"/>
                </a:solidFill>
              </a:rPr>
              <a:t>horoscopes</a:t>
            </a:r>
            <a:r>
              <a:rPr lang="en-US" sz="2000" dirty="0">
                <a:solidFill>
                  <a:schemeClr val="bg1"/>
                </a:solidFill>
              </a:rPr>
              <a:t> for the seven royal children. </a:t>
            </a:r>
          </a:p>
          <a:p>
            <a:pPr>
              <a:spcBef>
                <a:spcPts val="300"/>
              </a:spcBef>
              <a:spcAft>
                <a:spcPts val="300"/>
              </a:spcAft>
            </a:pPr>
            <a:endParaRPr lang="en-US" sz="2400" dirty="0">
              <a:solidFill>
                <a:schemeClr val="bg1"/>
              </a:solidFill>
            </a:endParaRPr>
          </a:p>
          <a:p>
            <a:pPr>
              <a:spcBef>
                <a:spcPts val="300"/>
              </a:spcBef>
              <a:spcAft>
                <a:spcPts val="300"/>
              </a:spcAft>
            </a:pPr>
            <a:br>
              <a:rPr lang="en-US" sz="2800" dirty="0">
                <a:solidFill>
                  <a:schemeClr val="bg1"/>
                </a:solidFill>
              </a:rPr>
            </a:br>
            <a:endParaRPr lang="en-US" sz="28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sp>
        <p:nvSpPr>
          <p:cNvPr id="6" name="TextBox 5"/>
          <p:cNvSpPr txBox="1"/>
          <p:nvPr/>
        </p:nvSpPr>
        <p:spPr>
          <a:xfrm>
            <a:off x="0" y="1402080"/>
            <a:ext cx="12192000" cy="615553"/>
          </a:xfrm>
          <a:prstGeom prst="rect">
            <a:avLst/>
          </a:prstGeom>
          <a:noFill/>
        </p:spPr>
        <p:txBody>
          <a:bodyPr wrap="square" rtlCol="0">
            <a:spAutoFit/>
          </a:bodyPr>
          <a:lstStyle/>
          <a:p>
            <a:pPr algn="ctr"/>
            <a:r>
              <a:rPr lang="en-US" sz="3400" b="1" dirty="0">
                <a:solidFill>
                  <a:srgbClr val="FF0000"/>
                </a:solidFill>
                <a:sym typeface="Wingdings" pitchFamily="2" charset="2"/>
              </a:rPr>
              <a:t> </a:t>
            </a:r>
            <a:r>
              <a:rPr lang="en-US" sz="3400" b="1" dirty="0">
                <a:solidFill>
                  <a:srgbClr val="FF0000"/>
                </a:solidFill>
              </a:rPr>
              <a:t>Their Methods </a:t>
            </a:r>
            <a:r>
              <a:rPr lang="en-US" sz="3400" b="1" dirty="0">
                <a:solidFill>
                  <a:srgbClr val="FF0000"/>
                </a:solidFill>
                <a:sym typeface="Wingdings" pitchFamily="2" charset="2"/>
              </a:rPr>
              <a:t></a:t>
            </a:r>
            <a:r>
              <a:rPr lang="en-US" sz="3400" b="1" dirty="0">
                <a:solidFill>
                  <a:schemeClr val="accent5">
                    <a:lumMod val="60000"/>
                    <a:lumOff val="40000"/>
                  </a:schemeClr>
                </a:solidFill>
                <a:sym typeface="Wingdings" pitchFamily="2" charset="2"/>
              </a:rPr>
              <a:t> </a:t>
            </a:r>
            <a:endParaRPr lang="en-US" sz="3400" b="1" dirty="0">
              <a:solidFill>
                <a:schemeClr val="accent5">
                  <a:lumMod val="60000"/>
                  <a:lumOff val="40000"/>
                </a:schemeClr>
              </a:solidFill>
            </a:endParaRPr>
          </a:p>
        </p:txBody>
      </p:sp>
      <p:pic>
        <p:nvPicPr>
          <p:cNvPr id="7" name="Picture 6" descr="pic9">
            <a:extLst>
              <a:ext uri="{FF2B5EF4-FFF2-40B4-BE49-F238E27FC236}">
                <a16:creationId xmlns:a16="http://schemas.microsoft.com/office/drawing/2014/main" id="{E85AEDF5-AF11-4C0F-B3C8-0077534C4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511" y="2580957"/>
            <a:ext cx="1852613" cy="2514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a:extLst>
              <a:ext uri="{FF2B5EF4-FFF2-40B4-BE49-F238E27FC236}">
                <a16:creationId xmlns:a16="http://schemas.microsoft.com/office/drawing/2014/main" id="{B8106347-B203-42E9-B79F-EEE56A402001}"/>
              </a:ext>
            </a:extLst>
          </p:cNvPr>
          <p:cNvSpPr txBox="1">
            <a:spLocks noChangeArrowheads="1"/>
          </p:cNvSpPr>
          <p:nvPr/>
        </p:nvSpPr>
        <p:spPr bwMode="auto">
          <a:xfrm>
            <a:off x="9042400" y="5226756"/>
            <a:ext cx="2764790" cy="307777"/>
          </a:xfrm>
          <a:prstGeom prst="rect">
            <a:avLst/>
          </a:prstGeom>
          <a:solidFill>
            <a:srgbClr val="DADC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Arial" panose="020B0604020202020204" pitchFamily="34" charset="0"/>
                <a:cs typeface="Arial" panose="020B0604020202020204" pitchFamily="34" charset="0"/>
              </a:rPr>
              <a:t>Queen Catherine de Medici</a:t>
            </a:r>
          </a:p>
        </p:txBody>
      </p:sp>
    </p:spTree>
    <p:extLst>
      <p:ext uri="{BB962C8B-B14F-4D97-AF65-F5344CB8AC3E}">
        <p14:creationId xmlns:p14="http://schemas.microsoft.com/office/powerpoint/2010/main" val="26084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84810" y="2100134"/>
            <a:ext cx="8702746" cy="4878259"/>
          </a:xfrm>
          <a:prstGeom prst="rect">
            <a:avLst/>
          </a:prstGeom>
          <a:noFill/>
        </p:spPr>
        <p:txBody>
          <a:bodyPr wrap="square" rtlCol="0">
            <a:spAutoFit/>
          </a:bodyPr>
          <a:lstStyle/>
          <a:p>
            <a:pPr marL="514350" indent="-514350">
              <a:spcBef>
                <a:spcPts val="300"/>
              </a:spcBef>
              <a:spcAft>
                <a:spcPts val="300"/>
              </a:spcAft>
              <a:buFont typeface="+mj-lt"/>
              <a:buAutoNum type="arabicPeriod" startAt="2"/>
            </a:pPr>
            <a:r>
              <a:rPr lang="en-US" sz="2800" b="1" dirty="0">
                <a:solidFill>
                  <a:schemeClr val="bg1"/>
                </a:solidFill>
              </a:rPr>
              <a:t> </a:t>
            </a:r>
            <a:r>
              <a:rPr lang="en-US" sz="2800" b="1" dirty="0">
                <a:solidFill>
                  <a:srgbClr val="FBD679"/>
                </a:solidFill>
              </a:rPr>
              <a:t>Nostradamus</a:t>
            </a:r>
            <a:r>
              <a:rPr lang="en-US" sz="2800" dirty="0">
                <a:solidFill>
                  <a:schemeClr val="bg1"/>
                </a:solidFill>
              </a:rPr>
              <a:t> </a:t>
            </a:r>
            <a:r>
              <a:rPr lang="en-US" sz="2800" b="1" dirty="0">
                <a:solidFill>
                  <a:srgbClr val="FFFF00"/>
                </a:solidFill>
              </a:rPr>
              <a:t>– Famous Predictions:</a:t>
            </a:r>
          </a:p>
          <a:p>
            <a:pPr marL="514350" indent="-514350">
              <a:spcBef>
                <a:spcPts val="300"/>
              </a:spcBef>
              <a:spcAft>
                <a:spcPts val="300"/>
              </a:spcAft>
              <a:buFont typeface="Arial" panose="020B0604020202020204" pitchFamily="34" charset="0"/>
              <a:buChar char="•"/>
            </a:pPr>
            <a:r>
              <a:rPr lang="en-US" sz="2400" dirty="0">
                <a:solidFill>
                  <a:schemeClr val="bg1"/>
                </a:solidFill>
              </a:rPr>
              <a:t>One prophecy said to be of particular interest to Catherine de Medici was </a:t>
            </a:r>
            <a:r>
              <a:rPr lang="en-US" sz="2400" b="1" dirty="0">
                <a:solidFill>
                  <a:schemeClr val="bg1"/>
                </a:solidFill>
              </a:rPr>
              <a:t>Quatrain 1.35</a:t>
            </a:r>
            <a:r>
              <a:rPr lang="en-US" sz="2400" dirty="0">
                <a:solidFill>
                  <a:schemeClr val="bg1"/>
                </a:solidFill>
              </a:rPr>
              <a:t>, which was widely believed to predict the accidental death of her husband, </a:t>
            </a:r>
            <a:r>
              <a:rPr lang="en-US" sz="2400" b="1" dirty="0">
                <a:solidFill>
                  <a:schemeClr val="bg1"/>
                </a:solidFill>
              </a:rPr>
              <a:t>King Henry II</a:t>
            </a:r>
            <a:r>
              <a:rPr lang="en-US" sz="2400" dirty="0">
                <a:solidFill>
                  <a:schemeClr val="bg1"/>
                </a:solidFill>
              </a:rPr>
              <a:t>: </a:t>
            </a:r>
          </a:p>
          <a:p>
            <a:pPr lvl="1" algn="ctr">
              <a:spcBef>
                <a:spcPts val="300"/>
              </a:spcBef>
              <a:spcAft>
                <a:spcPts val="300"/>
              </a:spcAft>
            </a:pPr>
            <a:r>
              <a:rPr lang="en-US" sz="2400" i="1" dirty="0">
                <a:solidFill>
                  <a:srgbClr val="FFFF00"/>
                </a:solidFill>
              </a:rPr>
              <a:t>"The young lion will overcome the older on,</a:t>
            </a:r>
            <a:br>
              <a:rPr lang="en-US" sz="2400" i="1" dirty="0">
                <a:solidFill>
                  <a:srgbClr val="FFFF00"/>
                </a:solidFill>
              </a:rPr>
            </a:br>
            <a:r>
              <a:rPr lang="en-US" sz="2400" i="1" dirty="0">
                <a:solidFill>
                  <a:srgbClr val="FFFF00"/>
                </a:solidFill>
              </a:rPr>
              <a:t>On the field of combat in single battle;</a:t>
            </a:r>
            <a:br>
              <a:rPr lang="en-US" sz="2400" i="1" dirty="0">
                <a:solidFill>
                  <a:srgbClr val="FFFF00"/>
                </a:solidFill>
              </a:rPr>
            </a:br>
            <a:r>
              <a:rPr lang="en-US" sz="2400" i="1" dirty="0">
                <a:solidFill>
                  <a:srgbClr val="FFFF00"/>
                </a:solidFill>
              </a:rPr>
              <a:t>He will pierce his eyes through a golden cage,</a:t>
            </a:r>
            <a:br>
              <a:rPr lang="en-US" sz="2400" i="1" dirty="0">
                <a:solidFill>
                  <a:srgbClr val="FFFF00"/>
                </a:solidFill>
              </a:rPr>
            </a:br>
            <a:r>
              <a:rPr lang="en-US" sz="2400" i="1" dirty="0">
                <a:solidFill>
                  <a:srgbClr val="FFFF00"/>
                </a:solidFill>
              </a:rPr>
              <a:t>Two wounds made one, then he dies a cruel death." </a:t>
            </a:r>
          </a:p>
          <a:p>
            <a:pPr marL="457200" indent="-457200">
              <a:spcBef>
                <a:spcPts val="300"/>
              </a:spcBef>
              <a:spcAft>
                <a:spcPts val="300"/>
              </a:spcAft>
              <a:buFont typeface="Arial" panose="020B0604020202020204" pitchFamily="34" charset="0"/>
              <a:buChar char="•"/>
            </a:pPr>
            <a:r>
              <a:rPr lang="en-US" sz="2400" dirty="0">
                <a:solidFill>
                  <a:schemeClr val="bg1"/>
                </a:solidFill>
              </a:rPr>
              <a:t>Nostradamus had even written a letter to King Henry II describing what he had foreseen and that he shouldn’t engage in any duels in his 41</a:t>
            </a:r>
            <a:r>
              <a:rPr lang="en-US" sz="2400" baseline="30000" dirty="0">
                <a:solidFill>
                  <a:schemeClr val="bg1"/>
                </a:solidFill>
              </a:rPr>
              <a:t>st</a:t>
            </a:r>
            <a:r>
              <a:rPr lang="en-US" sz="2400" dirty="0">
                <a:solidFill>
                  <a:schemeClr val="bg1"/>
                </a:solidFill>
              </a:rPr>
              <a:t> year. But the king didn’t heed his warning.</a:t>
            </a:r>
            <a:br>
              <a:rPr lang="en-US" sz="2800" dirty="0">
                <a:solidFill>
                  <a:schemeClr val="bg1"/>
                </a:solidFill>
              </a:rPr>
            </a:br>
            <a:endParaRPr lang="en-US" sz="28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sp>
        <p:nvSpPr>
          <p:cNvPr id="6" name="TextBox 5"/>
          <p:cNvSpPr txBox="1"/>
          <p:nvPr/>
        </p:nvSpPr>
        <p:spPr>
          <a:xfrm>
            <a:off x="0" y="1402080"/>
            <a:ext cx="12192000" cy="615553"/>
          </a:xfrm>
          <a:prstGeom prst="rect">
            <a:avLst/>
          </a:prstGeom>
          <a:noFill/>
        </p:spPr>
        <p:txBody>
          <a:bodyPr wrap="square" rtlCol="0">
            <a:spAutoFit/>
          </a:bodyPr>
          <a:lstStyle/>
          <a:p>
            <a:pPr algn="ctr"/>
            <a:r>
              <a:rPr lang="en-US" sz="3400" b="1" dirty="0">
                <a:solidFill>
                  <a:srgbClr val="FF0000"/>
                </a:solidFill>
                <a:sym typeface="Wingdings" pitchFamily="2" charset="2"/>
              </a:rPr>
              <a:t> </a:t>
            </a:r>
            <a:r>
              <a:rPr lang="en-US" sz="3400" b="1" dirty="0">
                <a:solidFill>
                  <a:srgbClr val="FF0000"/>
                </a:solidFill>
              </a:rPr>
              <a:t>Their Methods </a:t>
            </a:r>
            <a:r>
              <a:rPr lang="en-US" sz="3400" b="1" dirty="0">
                <a:solidFill>
                  <a:srgbClr val="FF0000"/>
                </a:solidFill>
                <a:sym typeface="Wingdings" pitchFamily="2" charset="2"/>
              </a:rPr>
              <a:t></a:t>
            </a:r>
            <a:r>
              <a:rPr lang="en-US" sz="3400" b="1" dirty="0">
                <a:solidFill>
                  <a:schemeClr val="accent5">
                    <a:lumMod val="60000"/>
                    <a:lumOff val="40000"/>
                  </a:schemeClr>
                </a:solidFill>
                <a:sym typeface="Wingdings" pitchFamily="2" charset="2"/>
              </a:rPr>
              <a:t> </a:t>
            </a:r>
            <a:endParaRPr lang="en-US" sz="3400" b="1" dirty="0">
              <a:solidFill>
                <a:schemeClr val="accent5">
                  <a:lumMod val="60000"/>
                  <a:lumOff val="40000"/>
                </a:schemeClr>
              </a:solidFill>
            </a:endParaRPr>
          </a:p>
        </p:txBody>
      </p:sp>
      <p:pic>
        <p:nvPicPr>
          <p:cNvPr id="7" name="Picture 7" descr="King-Henry_II_of_France">
            <a:extLst>
              <a:ext uri="{FF2B5EF4-FFF2-40B4-BE49-F238E27FC236}">
                <a16:creationId xmlns:a16="http://schemas.microsoft.com/office/drawing/2014/main" id="{80C107DF-6219-4719-8FE3-0F4ACCF75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8066" y="1650999"/>
            <a:ext cx="2163584" cy="27685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a:extLst>
              <a:ext uri="{FF2B5EF4-FFF2-40B4-BE49-F238E27FC236}">
                <a16:creationId xmlns:a16="http://schemas.microsoft.com/office/drawing/2014/main" id="{CE972D8C-4883-44C0-B8FC-3EADD8A361D9}"/>
              </a:ext>
            </a:extLst>
          </p:cNvPr>
          <p:cNvSpPr txBox="1">
            <a:spLocks noChangeArrowheads="1"/>
          </p:cNvSpPr>
          <p:nvPr/>
        </p:nvSpPr>
        <p:spPr bwMode="auto">
          <a:xfrm>
            <a:off x="9403644" y="4538133"/>
            <a:ext cx="2403546" cy="307777"/>
          </a:xfrm>
          <a:prstGeom prst="rect">
            <a:avLst/>
          </a:prstGeom>
          <a:solidFill>
            <a:srgbClr val="DADC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Arial" panose="020B0604020202020204" pitchFamily="34" charset="0"/>
                <a:cs typeface="Arial" panose="020B0604020202020204" pitchFamily="34" charset="0"/>
              </a:rPr>
              <a:t>King Henry II of France</a:t>
            </a:r>
          </a:p>
        </p:txBody>
      </p:sp>
    </p:spTree>
    <p:extLst>
      <p:ext uri="{BB962C8B-B14F-4D97-AF65-F5344CB8AC3E}">
        <p14:creationId xmlns:p14="http://schemas.microsoft.com/office/powerpoint/2010/main" val="196750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271920" y="226178"/>
            <a:ext cx="10960523" cy="1769715"/>
          </a:xfrm>
          <a:prstGeom prst="rect">
            <a:avLst/>
          </a:prstGeom>
          <a:noFill/>
        </p:spPr>
        <p:txBody>
          <a:bodyPr wrap="square" rtlCol="0">
            <a:spAutoFit/>
          </a:bodyPr>
          <a:lstStyle/>
          <a:p>
            <a:pPr marL="514350" indent="-514350">
              <a:spcBef>
                <a:spcPts val="300"/>
              </a:spcBef>
              <a:spcAft>
                <a:spcPts val="300"/>
              </a:spcAft>
              <a:buFont typeface="+mj-lt"/>
              <a:buAutoNum type="arabicPeriod" startAt="2"/>
            </a:pPr>
            <a:r>
              <a:rPr lang="en-US" sz="2800" b="1" dirty="0">
                <a:solidFill>
                  <a:schemeClr val="bg1"/>
                </a:solidFill>
              </a:rPr>
              <a:t> </a:t>
            </a:r>
            <a:r>
              <a:rPr lang="en-US" sz="2800" b="1" dirty="0">
                <a:solidFill>
                  <a:srgbClr val="FBD679"/>
                </a:solidFill>
              </a:rPr>
              <a:t>Nostradamus</a:t>
            </a:r>
            <a:r>
              <a:rPr lang="en-US" sz="2800" dirty="0">
                <a:solidFill>
                  <a:schemeClr val="bg1"/>
                </a:solidFill>
              </a:rPr>
              <a:t> </a:t>
            </a:r>
            <a:r>
              <a:rPr lang="en-US" sz="2800" b="1" dirty="0">
                <a:solidFill>
                  <a:srgbClr val="FFFF00"/>
                </a:solidFill>
              </a:rPr>
              <a:t>– Famous Predictions:</a:t>
            </a:r>
          </a:p>
          <a:p>
            <a:pPr marL="514350" indent="-514350">
              <a:spcBef>
                <a:spcPts val="300"/>
              </a:spcBef>
              <a:spcAft>
                <a:spcPts val="300"/>
              </a:spcAft>
              <a:buFont typeface="Arial" panose="020B0604020202020204" pitchFamily="34" charset="0"/>
              <a:buChar char="•"/>
            </a:pPr>
            <a:r>
              <a:rPr lang="en-US" sz="2400" dirty="0">
                <a:solidFill>
                  <a:schemeClr val="bg1"/>
                </a:solidFill>
              </a:rPr>
              <a:t>His prediction came true in 1559, when the king, in his 41st year, was killed in a jousting accident – from the injury sustained on his eye.</a:t>
            </a:r>
            <a:br>
              <a:rPr lang="en-US" sz="2800" dirty="0">
                <a:solidFill>
                  <a:schemeClr val="bg1"/>
                </a:solidFill>
              </a:rPr>
            </a:br>
            <a:endParaRPr lang="en-US" sz="2800" dirty="0">
              <a:solidFill>
                <a:schemeClr val="bg1"/>
              </a:solidFill>
            </a:endParaRPr>
          </a:p>
        </p:txBody>
      </p:sp>
      <p:pic>
        <p:nvPicPr>
          <p:cNvPr id="3" name="Picture 2">
            <a:extLst>
              <a:ext uri="{FF2B5EF4-FFF2-40B4-BE49-F238E27FC236}">
                <a16:creationId xmlns:a16="http://schemas.microsoft.com/office/drawing/2014/main" id="{16B31D1D-5DF8-4F1D-B941-44F96C989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005" y="1676102"/>
            <a:ext cx="7588684" cy="5104576"/>
          </a:xfrm>
          <a:prstGeom prst="rect">
            <a:avLst/>
          </a:prstGeom>
        </p:spPr>
      </p:pic>
    </p:spTree>
    <p:extLst>
      <p:ext uri="{BB962C8B-B14F-4D97-AF65-F5344CB8AC3E}">
        <p14:creationId xmlns:p14="http://schemas.microsoft.com/office/powerpoint/2010/main" val="23597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271921" y="226178"/>
            <a:ext cx="8180964" cy="7432804"/>
          </a:xfrm>
          <a:prstGeom prst="rect">
            <a:avLst/>
          </a:prstGeom>
          <a:noFill/>
        </p:spPr>
        <p:txBody>
          <a:bodyPr wrap="square" rtlCol="0">
            <a:spAutoFit/>
          </a:bodyPr>
          <a:lstStyle/>
          <a:p>
            <a:pPr marL="514350" indent="-514350">
              <a:spcBef>
                <a:spcPts val="300"/>
              </a:spcBef>
              <a:spcAft>
                <a:spcPts val="300"/>
              </a:spcAft>
              <a:buFont typeface="+mj-lt"/>
              <a:buAutoNum type="arabicPeriod" startAt="2"/>
            </a:pPr>
            <a:r>
              <a:rPr lang="en-US" sz="2800" b="1" dirty="0">
                <a:solidFill>
                  <a:schemeClr val="bg1"/>
                </a:solidFill>
              </a:rPr>
              <a:t> </a:t>
            </a:r>
            <a:r>
              <a:rPr lang="en-US" sz="2800" b="1" dirty="0">
                <a:solidFill>
                  <a:srgbClr val="FBD679"/>
                </a:solidFill>
              </a:rPr>
              <a:t>Nostradamus</a:t>
            </a:r>
            <a:r>
              <a:rPr lang="en-US" sz="2800" dirty="0">
                <a:solidFill>
                  <a:schemeClr val="bg1"/>
                </a:solidFill>
              </a:rPr>
              <a:t> </a:t>
            </a:r>
            <a:r>
              <a:rPr lang="en-US" sz="2800" b="1" dirty="0">
                <a:solidFill>
                  <a:srgbClr val="FFFF00"/>
                </a:solidFill>
              </a:rPr>
              <a:t>– Famous Predictions:</a:t>
            </a:r>
          </a:p>
          <a:p>
            <a:pPr lvl="1">
              <a:spcBef>
                <a:spcPts val="300"/>
              </a:spcBef>
              <a:spcAft>
                <a:spcPts val="300"/>
              </a:spcAft>
            </a:pPr>
            <a:r>
              <a:rPr lang="en-US" sz="2400" b="1" dirty="0">
                <a:solidFill>
                  <a:srgbClr val="FFFF00"/>
                </a:solidFill>
              </a:rPr>
              <a:t>The Fire of London in 1666</a:t>
            </a:r>
          </a:p>
          <a:p>
            <a:pPr marL="971550" lvl="1" indent="-514350">
              <a:spcBef>
                <a:spcPts val="300"/>
              </a:spcBef>
              <a:spcAft>
                <a:spcPts val="300"/>
              </a:spcAft>
              <a:buFont typeface="Arial" panose="020B0604020202020204" pitchFamily="34" charset="0"/>
              <a:buChar char="•"/>
            </a:pPr>
            <a:r>
              <a:rPr lang="en-US" sz="2400" dirty="0">
                <a:solidFill>
                  <a:schemeClr val="bg1"/>
                </a:solidFill>
              </a:rPr>
              <a:t>In this prophecy Nostradamus predicted the exact year </a:t>
            </a:r>
            <a:br>
              <a:rPr lang="en-US" sz="2400" dirty="0">
                <a:solidFill>
                  <a:schemeClr val="bg1"/>
                </a:solidFill>
              </a:rPr>
            </a:br>
            <a:r>
              <a:rPr lang="en-US" sz="2400" dirty="0">
                <a:solidFill>
                  <a:schemeClr val="bg1"/>
                </a:solidFill>
              </a:rPr>
              <a:t>a great fire would destroy a large part of London.  His quatrain (Century 2; Quatrain 51) read:</a:t>
            </a:r>
          </a:p>
          <a:p>
            <a:pPr lvl="2">
              <a:spcBef>
                <a:spcPts val="300"/>
              </a:spcBef>
              <a:spcAft>
                <a:spcPts val="300"/>
              </a:spcAft>
            </a:pPr>
            <a:r>
              <a:rPr lang="en-US" sz="2000" i="1" dirty="0">
                <a:solidFill>
                  <a:srgbClr val="FFFF00"/>
                </a:solidFill>
              </a:rPr>
              <a:t>“The blood of the just will be demanded of London,</a:t>
            </a:r>
            <a:br>
              <a:rPr lang="en-US" sz="2000" i="1" dirty="0">
                <a:solidFill>
                  <a:srgbClr val="FFFF00"/>
                </a:solidFill>
              </a:rPr>
            </a:br>
            <a:r>
              <a:rPr lang="en-US" sz="2000" i="1" dirty="0">
                <a:solidFill>
                  <a:srgbClr val="FFFF00"/>
                </a:solidFill>
              </a:rPr>
              <a:t>Burnt by the fire in the year 66.”</a:t>
            </a:r>
            <a:endParaRPr lang="en-US" sz="2000" dirty="0">
              <a:solidFill>
                <a:schemeClr val="bg1"/>
              </a:solidFill>
            </a:endParaRPr>
          </a:p>
          <a:p>
            <a:pPr lvl="1">
              <a:spcBef>
                <a:spcPts val="300"/>
              </a:spcBef>
              <a:spcAft>
                <a:spcPts val="300"/>
              </a:spcAft>
            </a:pPr>
            <a:r>
              <a:rPr lang="en-US" sz="2400" b="1" dirty="0">
                <a:solidFill>
                  <a:srgbClr val="FFFF00"/>
                </a:solidFill>
              </a:rPr>
              <a:t>The Rise of World War II and Hitler</a:t>
            </a:r>
          </a:p>
          <a:p>
            <a:pPr marL="971550" lvl="1" indent="-514350">
              <a:spcBef>
                <a:spcPts val="300"/>
              </a:spcBef>
              <a:spcAft>
                <a:spcPts val="300"/>
              </a:spcAft>
              <a:buFont typeface="Arial" panose="020B0604020202020204" pitchFamily="34" charset="0"/>
              <a:buChar char="•"/>
            </a:pPr>
            <a:r>
              <a:rPr lang="en-US" sz="2400" dirty="0">
                <a:solidFill>
                  <a:schemeClr val="bg1"/>
                </a:solidFill>
              </a:rPr>
              <a:t>In several quatrains, Nostradamus foresees the rise of Hitler, the German empire and WWII.  Two key quatrains read:</a:t>
            </a:r>
          </a:p>
          <a:p>
            <a:pPr lvl="2">
              <a:spcBef>
                <a:spcPts val="300"/>
              </a:spcBef>
              <a:spcAft>
                <a:spcPts val="300"/>
              </a:spcAft>
            </a:pPr>
            <a:r>
              <a:rPr lang="en-US" sz="1600" i="1" dirty="0">
                <a:solidFill>
                  <a:srgbClr val="FFFF00"/>
                </a:solidFill>
              </a:rPr>
              <a:t>- “From the deepest part of Western Europe </a:t>
            </a:r>
            <a:br>
              <a:rPr lang="en-US" sz="1600" i="1" dirty="0">
                <a:solidFill>
                  <a:srgbClr val="FFFF00"/>
                </a:solidFill>
              </a:rPr>
            </a:br>
            <a:r>
              <a:rPr lang="en-US" sz="1600" i="1" dirty="0">
                <a:solidFill>
                  <a:srgbClr val="FFFF00"/>
                </a:solidFill>
              </a:rPr>
              <a:t>A young child will be born to poor people</a:t>
            </a:r>
            <a:br>
              <a:rPr lang="en-US" sz="1600" i="1" dirty="0">
                <a:solidFill>
                  <a:srgbClr val="FFFF00"/>
                </a:solidFill>
              </a:rPr>
            </a:br>
            <a:r>
              <a:rPr lang="en-US" sz="1600" i="1" dirty="0">
                <a:solidFill>
                  <a:srgbClr val="FFFF00"/>
                </a:solidFill>
              </a:rPr>
              <a:t>Who will by his speech seduce a great multitude, </a:t>
            </a:r>
            <a:br>
              <a:rPr lang="en-US" sz="1600" i="1" dirty="0">
                <a:solidFill>
                  <a:srgbClr val="FFFF00"/>
                </a:solidFill>
              </a:rPr>
            </a:br>
            <a:r>
              <a:rPr lang="en-US" sz="1600" i="1" dirty="0">
                <a:solidFill>
                  <a:srgbClr val="FFFF00"/>
                </a:solidFill>
              </a:rPr>
              <a:t>His reputation will increase in the Kingdom of the East” </a:t>
            </a:r>
          </a:p>
          <a:p>
            <a:pPr lvl="2">
              <a:spcBef>
                <a:spcPts val="300"/>
              </a:spcBef>
              <a:spcAft>
                <a:spcPts val="300"/>
              </a:spcAft>
            </a:pPr>
            <a:r>
              <a:rPr lang="en-US" sz="1600" i="1" dirty="0">
                <a:solidFill>
                  <a:srgbClr val="FFFF00"/>
                </a:solidFill>
              </a:rPr>
              <a:t>- “Beasts ferocious with hunger will cross the rivers, </a:t>
            </a:r>
            <a:br>
              <a:rPr lang="en-US" sz="1600" i="1" dirty="0">
                <a:solidFill>
                  <a:srgbClr val="FFFF00"/>
                </a:solidFill>
              </a:rPr>
            </a:br>
            <a:r>
              <a:rPr lang="en-US" sz="1600" i="1" dirty="0">
                <a:solidFill>
                  <a:srgbClr val="FFFF00"/>
                </a:solidFill>
              </a:rPr>
              <a:t>The greater part of the battlefield will be against </a:t>
            </a:r>
            <a:r>
              <a:rPr lang="en-US" sz="1600" i="1" dirty="0" err="1">
                <a:solidFill>
                  <a:srgbClr val="FFFF00"/>
                </a:solidFill>
              </a:rPr>
              <a:t>Hister</a:t>
            </a:r>
            <a:r>
              <a:rPr lang="en-US" sz="1600" i="1" dirty="0">
                <a:solidFill>
                  <a:srgbClr val="FFFF00"/>
                </a:solidFill>
              </a:rPr>
              <a:t>. </a:t>
            </a:r>
            <a:br>
              <a:rPr lang="en-US" sz="1600" i="1" dirty="0">
                <a:solidFill>
                  <a:srgbClr val="FFFF00"/>
                </a:solidFill>
              </a:rPr>
            </a:br>
            <a:r>
              <a:rPr lang="en-US" sz="1600" i="1" dirty="0">
                <a:solidFill>
                  <a:srgbClr val="FFFF00"/>
                </a:solidFill>
              </a:rPr>
              <a:t>Into a cage of iron will the great one be drawn, </a:t>
            </a:r>
            <a:br>
              <a:rPr lang="en-US" sz="1600" i="1" dirty="0">
                <a:solidFill>
                  <a:srgbClr val="FFFF00"/>
                </a:solidFill>
              </a:rPr>
            </a:br>
            <a:r>
              <a:rPr lang="en-US" sz="1600" i="1" dirty="0">
                <a:solidFill>
                  <a:srgbClr val="FFFF00"/>
                </a:solidFill>
              </a:rPr>
              <a:t>When the child of Germany observes nothing.”</a:t>
            </a:r>
          </a:p>
          <a:p>
            <a:pPr lvl="2">
              <a:spcBef>
                <a:spcPts val="300"/>
              </a:spcBef>
              <a:spcAft>
                <a:spcPts val="300"/>
              </a:spcAft>
            </a:pPr>
            <a:endParaRPr lang="en-US" sz="1600" i="1" dirty="0">
              <a:solidFill>
                <a:srgbClr val="FFFF00"/>
              </a:solidFill>
            </a:endParaRPr>
          </a:p>
          <a:p>
            <a:pPr lvl="2">
              <a:spcBef>
                <a:spcPts val="300"/>
              </a:spcBef>
              <a:spcAft>
                <a:spcPts val="300"/>
              </a:spcAft>
            </a:pPr>
            <a:endParaRPr lang="en-US" sz="2800" dirty="0">
              <a:solidFill>
                <a:schemeClr val="bg1"/>
              </a:solidFill>
            </a:endParaRPr>
          </a:p>
        </p:txBody>
      </p:sp>
      <p:sp>
        <p:nvSpPr>
          <p:cNvPr id="10" name="Text Box 7">
            <a:extLst>
              <a:ext uri="{FF2B5EF4-FFF2-40B4-BE49-F238E27FC236}">
                <a16:creationId xmlns:a16="http://schemas.microsoft.com/office/drawing/2014/main" id="{EC038E00-4634-4DDA-BE50-EC5F79B61356}"/>
              </a:ext>
            </a:extLst>
          </p:cNvPr>
          <p:cNvSpPr txBox="1">
            <a:spLocks noChangeArrowheads="1"/>
          </p:cNvSpPr>
          <p:nvPr/>
        </p:nvSpPr>
        <p:spPr bwMode="auto">
          <a:xfrm>
            <a:off x="8910085" y="3121873"/>
            <a:ext cx="2806994" cy="307127"/>
          </a:xfrm>
          <a:prstGeom prst="rect">
            <a:avLst/>
          </a:prstGeom>
          <a:solidFill>
            <a:srgbClr val="DADC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Arial" panose="020B0604020202020204" pitchFamily="34" charset="0"/>
                <a:cs typeface="Arial" panose="020B0604020202020204" pitchFamily="34" charset="0"/>
              </a:rPr>
              <a:t>Great file of London, 1666</a:t>
            </a:r>
          </a:p>
        </p:txBody>
      </p:sp>
      <p:pic>
        <p:nvPicPr>
          <p:cNvPr id="11" name="Picture 9" descr="Fire_of_London">
            <a:extLst>
              <a:ext uri="{FF2B5EF4-FFF2-40B4-BE49-F238E27FC236}">
                <a16:creationId xmlns:a16="http://schemas.microsoft.com/office/drawing/2014/main" id="{1FB93CBA-4A1A-4D73-9A86-51E8F0A59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2885" y="583586"/>
            <a:ext cx="3593803" cy="24385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8">
            <a:extLst>
              <a:ext uri="{FF2B5EF4-FFF2-40B4-BE49-F238E27FC236}">
                <a16:creationId xmlns:a16="http://schemas.microsoft.com/office/drawing/2014/main" id="{C7E51EA4-E90D-453E-8C01-789E7E8A8932}"/>
              </a:ext>
            </a:extLst>
          </p:cNvPr>
          <p:cNvSpPr txBox="1">
            <a:spLocks noChangeArrowheads="1"/>
          </p:cNvSpPr>
          <p:nvPr/>
        </p:nvSpPr>
        <p:spPr bwMode="auto">
          <a:xfrm>
            <a:off x="9062485" y="6236733"/>
            <a:ext cx="2667000" cy="307777"/>
          </a:xfrm>
          <a:prstGeom prst="rect">
            <a:avLst/>
          </a:prstGeom>
          <a:solidFill>
            <a:srgbClr val="DADCC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dirty="0">
                <a:latin typeface="Arial" panose="020B0604020202020204" pitchFamily="34" charset="0"/>
                <a:cs typeface="Arial" panose="020B0604020202020204" pitchFamily="34" charset="0"/>
              </a:rPr>
              <a:t>Hitler &amp; start of WWII</a:t>
            </a:r>
          </a:p>
        </p:txBody>
      </p:sp>
      <p:pic>
        <p:nvPicPr>
          <p:cNvPr id="13" name="Picture 11" descr="start-of-World-War-II">
            <a:extLst>
              <a:ext uri="{FF2B5EF4-FFF2-40B4-BE49-F238E27FC236}">
                <a16:creationId xmlns:a16="http://schemas.microsoft.com/office/drawing/2014/main" id="{FBAEC9A5-F57D-49F5-95F3-646CE6710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0085" y="3644161"/>
            <a:ext cx="28194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Adolf">
            <a:extLst>
              <a:ext uri="{FF2B5EF4-FFF2-40B4-BE49-F238E27FC236}">
                <a16:creationId xmlns:a16="http://schemas.microsoft.com/office/drawing/2014/main" id="{D41ABA90-EF50-46E5-A795-E6C0FEB372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1885" y="4406161"/>
            <a:ext cx="1304925" cy="170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1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704850" y="2042160"/>
            <a:ext cx="10618470" cy="2523768"/>
          </a:xfrm>
          <a:prstGeom prst="rect">
            <a:avLst/>
          </a:prstGeom>
          <a:noFill/>
        </p:spPr>
        <p:txBody>
          <a:bodyPr wrap="square" rtlCol="0">
            <a:spAutoFit/>
          </a:bodyPr>
          <a:lstStyle/>
          <a:p>
            <a:pPr marL="514350" indent="-514350">
              <a:spcBef>
                <a:spcPts val="300"/>
              </a:spcBef>
              <a:spcAft>
                <a:spcPts val="300"/>
              </a:spcAft>
              <a:buFont typeface="+mj-lt"/>
              <a:buAutoNum type="arabicPeriod" startAt="3"/>
            </a:pPr>
            <a:r>
              <a:rPr lang="en-US" sz="2800" b="1" dirty="0">
                <a:solidFill>
                  <a:schemeClr val="bg1"/>
                </a:solidFill>
              </a:rPr>
              <a:t> </a:t>
            </a:r>
            <a:r>
              <a:rPr lang="en-US" sz="2800" b="1" dirty="0">
                <a:solidFill>
                  <a:srgbClr val="FBD679"/>
                </a:solidFill>
              </a:rPr>
              <a:t>Edgar Cayce</a:t>
            </a:r>
            <a:r>
              <a:rPr lang="en-US" sz="2800" dirty="0">
                <a:solidFill>
                  <a:schemeClr val="bg1"/>
                </a:solidFill>
              </a:rPr>
              <a:t>: </a:t>
            </a:r>
            <a:r>
              <a:rPr lang="en-US" sz="2600" dirty="0">
                <a:solidFill>
                  <a:schemeClr val="bg1"/>
                </a:solidFill>
              </a:rPr>
              <a:t>In his home, for his “readings” (for which he did not charge money) he would lay down and enter a sleep-like trance, or meditative state. Unlike with prayer (where one talks to God), Case believed God talks back through deep meditation. His secretary would read questions to him while in this state and she would record the answer he received.  After the sessions, Cayce would not be able to recall what he had said. </a:t>
            </a: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sp>
        <p:nvSpPr>
          <p:cNvPr id="6" name="TextBox 5"/>
          <p:cNvSpPr txBox="1"/>
          <p:nvPr/>
        </p:nvSpPr>
        <p:spPr>
          <a:xfrm>
            <a:off x="0" y="1402080"/>
            <a:ext cx="12192000" cy="615553"/>
          </a:xfrm>
          <a:prstGeom prst="rect">
            <a:avLst/>
          </a:prstGeom>
          <a:noFill/>
        </p:spPr>
        <p:txBody>
          <a:bodyPr wrap="square" rtlCol="0">
            <a:spAutoFit/>
          </a:bodyPr>
          <a:lstStyle/>
          <a:p>
            <a:pPr algn="ctr"/>
            <a:r>
              <a:rPr lang="en-US" sz="3400" b="1" dirty="0">
                <a:solidFill>
                  <a:srgbClr val="FF0000"/>
                </a:solidFill>
                <a:sym typeface="Wingdings" pitchFamily="2" charset="2"/>
              </a:rPr>
              <a:t> </a:t>
            </a:r>
            <a:r>
              <a:rPr lang="en-US" sz="3400" b="1" dirty="0">
                <a:solidFill>
                  <a:srgbClr val="FF0000"/>
                </a:solidFill>
              </a:rPr>
              <a:t>Their Methods </a:t>
            </a:r>
            <a:r>
              <a:rPr lang="en-US" sz="3400" b="1" dirty="0">
                <a:solidFill>
                  <a:srgbClr val="FF0000"/>
                </a:solidFill>
                <a:sym typeface="Wingdings" pitchFamily="2" charset="2"/>
              </a:rPr>
              <a:t></a:t>
            </a:r>
            <a:r>
              <a:rPr lang="en-US" sz="3400" b="1" dirty="0">
                <a:solidFill>
                  <a:schemeClr val="accent5">
                    <a:lumMod val="60000"/>
                    <a:lumOff val="40000"/>
                  </a:schemeClr>
                </a:solidFill>
                <a:sym typeface="Wingdings" pitchFamily="2" charset="2"/>
              </a:rPr>
              <a:t> </a:t>
            </a:r>
            <a:endParaRPr lang="en-US" sz="3400" b="1" dirty="0">
              <a:solidFill>
                <a:schemeClr val="accent5">
                  <a:lumMod val="60000"/>
                  <a:lumOff val="40000"/>
                </a:schemeClr>
              </a:solidFill>
            </a:endParaRPr>
          </a:p>
        </p:txBody>
      </p:sp>
      <p:pic>
        <p:nvPicPr>
          <p:cNvPr id="7" name="Picture 6">
            <a:extLst>
              <a:ext uri="{FF2B5EF4-FFF2-40B4-BE49-F238E27FC236}">
                <a16:creationId xmlns:a16="http://schemas.microsoft.com/office/drawing/2014/main" id="{35527F00-5715-410F-B177-01C100CD4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672" y="4714874"/>
            <a:ext cx="3925628" cy="2143125"/>
          </a:xfrm>
          <a:prstGeom prst="rect">
            <a:avLst/>
          </a:prstGeom>
        </p:spPr>
      </p:pic>
      <p:pic>
        <p:nvPicPr>
          <p:cNvPr id="9" name="Picture 8">
            <a:extLst>
              <a:ext uri="{FF2B5EF4-FFF2-40B4-BE49-F238E27FC236}">
                <a16:creationId xmlns:a16="http://schemas.microsoft.com/office/drawing/2014/main" id="{CCAD4F87-8D18-4622-8E03-9252CB96C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303" y="4714875"/>
            <a:ext cx="3400425" cy="2143125"/>
          </a:xfrm>
          <a:prstGeom prst="rect">
            <a:avLst/>
          </a:prstGeom>
        </p:spPr>
      </p:pic>
    </p:spTree>
    <p:extLst>
      <p:ext uri="{BB962C8B-B14F-4D97-AF65-F5344CB8AC3E}">
        <p14:creationId xmlns:p14="http://schemas.microsoft.com/office/powerpoint/2010/main" val="68164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7 – The Renewal</a:t>
            </a:r>
          </a:p>
        </p:txBody>
      </p:sp>
      <p:sp>
        <p:nvSpPr>
          <p:cNvPr id="2" name="TextBox 1">
            <a:extLst>
              <a:ext uri="{FF2B5EF4-FFF2-40B4-BE49-F238E27FC236}">
                <a16:creationId xmlns:a16="http://schemas.microsoft.com/office/drawing/2014/main" id="{83BBCA07-7B8B-44E6-A301-6CFA603ADED5}"/>
              </a:ext>
            </a:extLst>
          </p:cNvPr>
          <p:cNvSpPr txBox="1"/>
          <p:nvPr/>
        </p:nvSpPr>
        <p:spPr>
          <a:xfrm>
            <a:off x="599768" y="736176"/>
            <a:ext cx="10068232" cy="1200329"/>
          </a:xfrm>
          <a:prstGeom prst="rect">
            <a:avLst/>
          </a:prstGeom>
          <a:noFill/>
        </p:spPr>
        <p:txBody>
          <a:bodyPr wrap="square" rtlCol="0">
            <a:spAutoFit/>
          </a:bodyPr>
          <a:lstStyle/>
          <a:p>
            <a:r>
              <a:rPr lang="en-US" sz="2400" dirty="0">
                <a:solidFill>
                  <a:schemeClr val="bg1">
                    <a:lumMod val="95000"/>
                  </a:schemeClr>
                </a:solidFill>
              </a:rPr>
              <a:t>Let’s begin by making sure we know the meaning of some important </a:t>
            </a:r>
            <a:r>
              <a:rPr lang="en-US" sz="2400" b="1" dirty="0">
                <a:solidFill>
                  <a:srgbClr val="FF0000"/>
                </a:solidFill>
              </a:rPr>
              <a:t>key words </a:t>
            </a:r>
            <a:r>
              <a:rPr lang="en-US" sz="2400" dirty="0">
                <a:solidFill>
                  <a:schemeClr val="bg1">
                    <a:lumMod val="95000"/>
                  </a:schemeClr>
                </a:solidFill>
              </a:rPr>
              <a:t>from the chapter. Since this chapter has many new words, we will split them into </a:t>
            </a:r>
            <a:r>
              <a:rPr lang="en-US" sz="2400" b="1" dirty="0">
                <a:solidFill>
                  <a:schemeClr val="bg1">
                    <a:lumMod val="95000"/>
                  </a:schemeClr>
                </a:solidFill>
              </a:rPr>
              <a:t>two parts </a:t>
            </a:r>
            <a:r>
              <a:rPr lang="en-US" sz="2400" dirty="0">
                <a:solidFill>
                  <a:schemeClr val="bg1">
                    <a:lumMod val="95000"/>
                  </a:schemeClr>
                </a:solidFill>
              </a:rPr>
              <a:t>for this lesson. Here is the </a:t>
            </a:r>
            <a:r>
              <a:rPr lang="en-US" sz="2400" b="1" dirty="0">
                <a:solidFill>
                  <a:schemeClr val="bg1">
                    <a:lumMod val="95000"/>
                  </a:schemeClr>
                </a:solidFill>
              </a:rPr>
              <a:t>second part</a:t>
            </a:r>
            <a:r>
              <a:rPr lang="en-US" sz="2400" dirty="0">
                <a:solidFill>
                  <a:schemeClr val="bg1">
                    <a:lumMod val="95000"/>
                  </a:schemeClr>
                </a:solidFill>
              </a:rPr>
              <a:t>:</a:t>
            </a:r>
          </a:p>
        </p:txBody>
      </p:sp>
      <p:sp>
        <p:nvSpPr>
          <p:cNvPr id="8" name="TextBox 7">
            <a:extLst>
              <a:ext uri="{FF2B5EF4-FFF2-40B4-BE49-F238E27FC236}">
                <a16:creationId xmlns:a16="http://schemas.microsoft.com/office/drawing/2014/main" id="{417F53FB-4E44-4A7E-B212-3CD2B65BCAB7}"/>
              </a:ext>
            </a:extLst>
          </p:cNvPr>
          <p:cNvSpPr txBox="1"/>
          <p:nvPr/>
        </p:nvSpPr>
        <p:spPr>
          <a:xfrm>
            <a:off x="340197" y="1933575"/>
            <a:ext cx="3036567" cy="5293757"/>
          </a:xfrm>
          <a:prstGeom prst="rect">
            <a:avLst/>
          </a:prstGeom>
          <a:noFill/>
        </p:spPr>
        <p:txBody>
          <a:bodyPr wrap="square" rtlCol="0">
            <a:spAutoFit/>
          </a:bodyPr>
          <a:lstStyle/>
          <a:p>
            <a:pPr lvl="1"/>
            <a:r>
              <a:rPr lang="en-US" sz="2600" u="sng" dirty="0">
                <a:solidFill>
                  <a:srgbClr val="FF0000"/>
                </a:solidFill>
              </a:rPr>
              <a:t>Page 27:</a:t>
            </a:r>
          </a:p>
          <a:p>
            <a:pPr marL="342900" indent="-342900">
              <a:buFont typeface="Arial" panose="020B0604020202020204" pitchFamily="34" charset="0"/>
              <a:buChar char="•"/>
            </a:pPr>
            <a:r>
              <a:rPr lang="en-US" sz="2400" dirty="0">
                <a:solidFill>
                  <a:schemeClr val="bg1">
                    <a:lumMod val="95000"/>
                  </a:schemeClr>
                </a:solidFill>
              </a:rPr>
              <a:t>quiver (n)</a:t>
            </a:r>
          </a:p>
          <a:p>
            <a:pPr marL="342900" indent="-342900">
              <a:buFont typeface="Arial" panose="020B0604020202020204" pitchFamily="34" charset="0"/>
              <a:buChar char="•"/>
            </a:pPr>
            <a:r>
              <a:rPr lang="en-US" sz="2400" dirty="0">
                <a:solidFill>
                  <a:schemeClr val="bg1">
                    <a:lumMod val="95000"/>
                  </a:schemeClr>
                </a:solidFill>
              </a:rPr>
              <a:t>excursion (n)</a:t>
            </a:r>
          </a:p>
          <a:p>
            <a:pPr marL="342900" indent="-342900">
              <a:buFont typeface="Arial" panose="020B0604020202020204" pitchFamily="34" charset="0"/>
              <a:buChar char="•"/>
            </a:pPr>
            <a:r>
              <a:rPr lang="en-US" sz="2400" dirty="0">
                <a:solidFill>
                  <a:schemeClr val="bg1">
                    <a:lumMod val="95000"/>
                  </a:schemeClr>
                </a:solidFill>
              </a:rPr>
              <a:t>absence (n)</a:t>
            </a:r>
          </a:p>
          <a:p>
            <a:pPr marL="342900" indent="-342900">
              <a:buFont typeface="Arial" panose="020B0604020202020204" pitchFamily="34" charset="0"/>
              <a:buChar char="•"/>
            </a:pPr>
            <a:r>
              <a:rPr lang="en-US" sz="2400" dirty="0">
                <a:solidFill>
                  <a:schemeClr val="bg1">
                    <a:lumMod val="95000"/>
                  </a:schemeClr>
                </a:solidFill>
              </a:rPr>
              <a:t>dormancy (n)</a:t>
            </a:r>
          </a:p>
          <a:p>
            <a:pPr marL="342900" indent="-342900">
              <a:buFont typeface="Arial" panose="020B0604020202020204" pitchFamily="34" charset="0"/>
              <a:buChar char="•"/>
            </a:pPr>
            <a:r>
              <a:rPr lang="en-US" sz="2400" dirty="0">
                <a:solidFill>
                  <a:schemeClr val="bg1">
                    <a:lumMod val="95000"/>
                  </a:schemeClr>
                </a:solidFill>
              </a:rPr>
              <a:t>subtly (adv.)</a:t>
            </a:r>
          </a:p>
          <a:p>
            <a:pPr marL="342900" indent="-342900">
              <a:buFont typeface="Arial" panose="020B0604020202020204" pitchFamily="34" charset="0"/>
              <a:buChar char="•"/>
            </a:pPr>
            <a:r>
              <a:rPr lang="en-US" sz="2400" dirty="0">
                <a:solidFill>
                  <a:schemeClr val="bg1">
                    <a:lumMod val="95000"/>
                  </a:schemeClr>
                </a:solidFill>
              </a:rPr>
              <a:t>twitch (v)</a:t>
            </a:r>
          </a:p>
          <a:p>
            <a:pPr marL="342900" indent="-342900">
              <a:buFont typeface="Arial" panose="020B0604020202020204" pitchFamily="34" charset="0"/>
              <a:buChar char="•"/>
            </a:pPr>
            <a:r>
              <a:rPr lang="en-US" sz="2400" dirty="0">
                <a:solidFill>
                  <a:schemeClr val="bg1">
                    <a:lumMod val="95000"/>
                  </a:schemeClr>
                </a:solidFill>
              </a:rPr>
              <a:t>crack open (v)</a:t>
            </a:r>
          </a:p>
          <a:p>
            <a:pPr marL="342900" indent="-342900">
              <a:buFont typeface="Arial" panose="020B0604020202020204" pitchFamily="34" charset="0"/>
              <a:buChar char="•"/>
            </a:pPr>
            <a:r>
              <a:rPr lang="en-US" sz="2400" dirty="0">
                <a:solidFill>
                  <a:schemeClr val="bg1">
                    <a:lumMod val="95000"/>
                  </a:schemeClr>
                </a:solidFill>
              </a:rPr>
              <a:t>radiate (v)</a:t>
            </a:r>
          </a:p>
          <a:p>
            <a:pPr marL="342900" indent="-342900">
              <a:buFont typeface="Arial" panose="020B0604020202020204" pitchFamily="34" charset="0"/>
              <a:buChar char="•"/>
            </a:pPr>
            <a:r>
              <a:rPr lang="en-US" sz="2400" dirty="0">
                <a:solidFill>
                  <a:schemeClr val="bg1">
                    <a:lumMod val="95000"/>
                  </a:schemeClr>
                </a:solidFill>
              </a:rPr>
              <a:t>flicker (v)</a:t>
            </a:r>
          </a:p>
          <a:p>
            <a:pPr marL="342900" indent="-342900">
              <a:buFont typeface="Arial" panose="020B0604020202020204" pitchFamily="34" charset="0"/>
              <a:buChar char="•"/>
            </a:pPr>
            <a:r>
              <a:rPr lang="en-US" sz="2400" dirty="0">
                <a:solidFill>
                  <a:schemeClr val="bg1">
                    <a:lumMod val="95000"/>
                  </a:schemeClr>
                </a:solidFill>
              </a:rPr>
              <a:t>glow (n)</a:t>
            </a:r>
          </a:p>
          <a:p>
            <a:pPr marL="342900" indent="-342900">
              <a:buFont typeface="Arial" panose="020B0604020202020204" pitchFamily="34" charset="0"/>
              <a:buChar char="•"/>
            </a:pPr>
            <a:r>
              <a:rPr lang="en-US" sz="2400" dirty="0">
                <a:solidFill>
                  <a:schemeClr val="bg1">
                    <a:lumMod val="95000"/>
                  </a:schemeClr>
                </a:solidFill>
              </a:rPr>
              <a:t>roar[</a:t>
            </a:r>
            <a:r>
              <a:rPr lang="en-US" sz="2400" dirty="0" err="1">
                <a:solidFill>
                  <a:schemeClr val="bg1">
                    <a:lumMod val="95000"/>
                  </a:schemeClr>
                </a:solidFill>
              </a:rPr>
              <a:t>ing</a:t>
            </a:r>
            <a:r>
              <a:rPr lang="en-US" sz="2400" dirty="0">
                <a:solidFill>
                  <a:schemeClr val="bg1">
                    <a:lumMod val="95000"/>
                  </a:schemeClr>
                </a:solidFill>
              </a:rPr>
              <a:t>] (in the fire) (v)</a:t>
            </a:r>
          </a:p>
          <a:p>
            <a:pPr marL="342900" indent="-342900">
              <a:buFont typeface="Arial" panose="020B0604020202020204" pitchFamily="34" charset="0"/>
              <a:buChar char="•"/>
            </a:pPr>
            <a:endParaRPr lang="en-US" sz="2400" dirty="0">
              <a:solidFill>
                <a:schemeClr val="bg1">
                  <a:lumMod val="95000"/>
                </a:schemeClr>
              </a:solidFill>
            </a:endParaRPr>
          </a:p>
        </p:txBody>
      </p:sp>
      <p:sp>
        <p:nvSpPr>
          <p:cNvPr id="9" name="TextBox 8">
            <a:extLst>
              <a:ext uri="{FF2B5EF4-FFF2-40B4-BE49-F238E27FC236}">
                <a16:creationId xmlns:a16="http://schemas.microsoft.com/office/drawing/2014/main" id="{C3A6B7C2-DC99-497C-8130-53B18321EFD6}"/>
              </a:ext>
            </a:extLst>
          </p:cNvPr>
          <p:cNvSpPr txBox="1"/>
          <p:nvPr/>
        </p:nvSpPr>
        <p:spPr>
          <a:xfrm>
            <a:off x="2935901" y="1933575"/>
            <a:ext cx="3036567" cy="4924425"/>
          </a:xfrm>
          <a:prstGeom prst="rect">
            <a:avLst/>
          </a:prstGeom>
          <a:noFill/>
        </p:spPr>
        <p:txBody>
          <a:bodyPr wrap="square" rtlCol="0">
            <a:spAutoFit/>
          </a:bodyPr>
          <a:lstStyle/>
          <a:p>
            <a:pPr lvl="1"/>
            <a:r>
              <a:rPr lang="en-US" sz="2600" u="sng" dirty="0">
                <a:solidFill>
                  <a:srgbClr val="FF0000"/>
                </a:solidFill>
              </a:rPr>
              <a:t>Page 27 (cont’d):</a:t>
            </a:r>
          </a:p>
          <a:p>
            <a:pPr marL="342900" indent="-342900">
              <a:buFont typeface="Arial" panose="020B0604020202020204" pitchFamily="34" charset="0"/>
              <a:buChar char="•"/>
            </a:pPr>
            <a:r>
              <a:rPr lang="en-US" sz="2400" dirty="0">
                <a:solidFill>
                  <a:schemeClr val="bg1">
                    <a:lumMod val="95000"/>
                  </a:schemeClr>
                </a:solidFill>
              </a:rPr>
              <a:t>hypnotic (adj.)</a:t>
            </a:r>
          </a:p>
          <a:p>
            <a:pPr marL="342900" indent="-342900">
              <a:buFont typeface="Arial" panose="020B0604020202020204" pitchFamily="34" charset="0"/>
              <a:buChar char="•"/>
            </a:pPr>
            <a:r>
              <a:rPr lang="en-US" sz="2400" dirty="0">
                <a:solidFill>
                  <a:schemeClr val="bg1">
                    <a:lumMod val="95000"/>
                  </a:schemeClr>
                </a:solidFill>
              </a:rPr>
              <a:t>trance[d] (v)</a:t>
            </a:r>
          </a:p>
          <a:p>
            <a:pPr marL="342900" indent="-342900">
              <a:buFont typeface="Arial" panose="020B0604020202020204" pitchFamily="34" charset="0"/>
              <a:buChar char="•"/>
            </a:pPr>
            <a:r>
              <a:rPr lang="en-US" sz="2400" dirty="0">
                <a:solidFill>
                  <a:schemeClr val="bg1">
                    <a:lumMod val="95000"/>
                  </a:schemeClr>
                </a:solidFill>
              </a:rPr>
              <a:t>slumber (n)</a:t>
            </a:r>
          </a:p>
          <a:p>
            <a:pPr marL="342900" indent="-342900">
              <a:buFont typeface="Arial" panose="020B0604020202020204" pitchFamily="34" charset="0"/>
              <a:buChar char="•"/>
            </a:pPr>
            <a:r>
              <a:rPr lang="en-US" sz="2400" dirty="0">
                <a:solidFill>
                  <a:schemeClr val="bg1">
                    <a:lumMod val="95000"/>
                  </a:schemeClr>
                </a:solidFill>
              </a:rPr>
              <a:t>brilliant (adj.)</a:t>
            </a:r>
          </a:p>
          <a:p>
            <a:pPr marL="342900" indent="-342900">
              <a:buFont typeface="Arial" panose="020B0604020202020204" pitchFamily="34" charset="0"/>
              <a:buChar char="•"/>
            </a:pPr>
            <a:r>
              <a:rPr lang="en-US" sz="2400" dirty="0">
                <a:solidFill>
                  <a:schemeClr val="bg1">
                    <a:lumMod val="95000"/>
                  </a:schemeClr>
                </a:solidFill>
              </a:rPr>
              <a:t>picturesque (adj.)</a:t>
            </a:r>
          </a:p>
          <a:p>
            <a:pPr marL="342900" indent="-342900">
              <a:buFont typeface="Arial" panose="020B0604020202020204" pitchFamily="34" charset="0"/>
              <a:buChar char="•"/>
            </a:pPr>
            <a:r>
              <a:rPr lang="en-US" sz="2400" dirty="0">
                <a:solidFill>
                  <a:schemeClr val="bg1">
                    <a:lumMod val="95000"/>
                  </a:schemeClr>
                </a:solidFill>
              </a:rPr>
              <a:t>easel (n)</a:t>
            </a:r>
          </a:p>
          <a:p>
            <a:pPr marL="342900" indent="-342900">
              <a:buFont typeface="Arial" panose="020B0604020202020204" pitchFamily="34" charset="0"/>
              <a:buChar char="•"/>
            </a:pPr>
            <a:r>
              <a:rPr lang="en-US" sz="2400" dirty="0">
                <a:solidFill>
                  <a:schemeClr val="bg1">
                    <a:lumMod val="95000"/>
                  </a:schemeClr>
                </a:solidFill>
              </a:rPr>
              <a:t>resplendent (adj.)</a:t>
            </a:r>
          </a:p>
          <a:p>
            <a:pPr marL="342900" indent="-342900">
              <a:buFont typeface="Arial" panose="020B0604020202020204" pitchFamily="34" charset="0"/>
              <a:buChar char="•"/>
            </a:pPr>
            <a:r>
              <a:rPr lang="en-US" sz="2400" dirty="0">
                <a:solidFill>
                  <a:schemeClr val="bg1">
                    <a:lumMod val="95000"/>
                  </a:schemeClr>
                </a:solidFill>
              </a:rPr>
              <a:t>adorn (v)</a:t>
            </a:r>
          </a:p>
          <a:p>
            <a:pPr marL="342900" indent="-342900">
              <a:buFont typeface="Arial" panose="020B0604020202020204" pitchFamily="34" charset="0"/>
              <a:buChar char="•"/>
            </a:pPr>
            <a:r>
              <a:rPr lang="en-US" sz="2400" dirty="0">
                <a:solidFill>
                  <a:schemeClr val="bg1">
                    <a:lumMod val="95000"/>
                  </a:schemeClr>
                </a:solidFill>
              </a:rPr>
              <a:t>hue (n)</a:t>
            </a:r>
          </a:p>
          <a:p>
            <a:pPr marL="342900" indent="-342900">
              <a:buFont typeface="Arial" panose="020B0604020202020204" pitchFamily="34" charset="0"/>
              <a:buChar char="•"/>
            </a:pPr>
            <a:r>
              <a:rPr lang="en-US" sz="2400" dirty="0">
                <a:solidFill>
                  <a:schemeClr val="bg1">
                    <a:lumMod val="95000"/>
                  </a:schemeClr>
                </a:solidFill>
              </a:rPr>
              <a:t>carefree (adj.)</a:t>
            </a:r>
          </a:p>
          <a:p>
            <a:pPr marL="342900" indent="-342900">
              <a:buFont typeface="Arial" panose="020B0604020202020204" pitchFamily="34" charset="0"/>
              <a:buChar char="•"/>
            </a:pPr>
            <a:r>
              <a:rPr lang="en-US" sz="2400" dirty="0">
                <a:solidFill>
                  <a:schemeClr val="bg1">
                    <a:lumMod val="95000"/>
                  </a:schemeClr>
                </a:solidFill>
              </a:rPr>
              <a:t>abound (v)</a:t>
            </a:r>
          </a:p>
          <a:p>
            <a:pPr marL="342900" indent="-342900">
              <a:buFont typeface="Arial" panose="020B0604020202020204" pitchFamily="34" charset="0"/>
              <a:buChar char="•"/>
            </a:pPr>
            <a:r>
              <a:rPr lang="en-US" sz="2400" dirty="0">
                <a:solidFill>
                  <a:schemeClr val="bg1">
                    <a:lumMod val="95000"/>
                  </a:schemeClr>
                </a:solidFill>
              </a:rPr>
              <a:t>pollinate (v)</a:t>
            </a:r>
          </a:p>
        </p:txBody>
      </p:sp>
      <p:pic>
        <p:nvPicPr>
          <p:cNvPr id="7" name="Picture 6">
            <a:extLst>
              <a:ext uri="{FF2B5EF4-FFF2-40B4-BE49-F238E27FC236}">
                <a16:creationId xmlns:a16="http://schemas.microsoft.com/office/drawing/2014/main" id="{E872D71E-314C-456F-9FA5-D4201D5DA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8247" y="2499225"/>
            <a:ext cx="5354961" cy="3423108"/>
          </a:xfrm>
          <a:prstGeom prst="rect">
            <a:avLst/>
          </a:prstGeom>
        </p:spPr>
      </p:pic>
    </p:spTree>
    <p:extLst>
      <p:ext uri="{BB962C8B-B14F-4D97-AF65-F5344CB8AC3E}">
        <p14:creationId xmlns:p14="http://schemas.microsoft.com/office/powerpoint/2010/main" val="146305475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704850" y="2042160"/>
            <a:ext cx="10618470" cy="4785926"/>
          </a:xfrm>
          <a:prstGeom prst="rect">
            <a:avLst/>
          </a:prstGeom>
          <a:noFill/>
        </p:spPr>
        <p:txBody>
          <a:bodyPr wrap="square" rtlCol="0">
            <a:spAutoFit/>
          </a:bodyPr>
          <a:lstStyle/>
          <a:p>
            <a:pPr>
              <a:spcBef>
                <a:spcPts val="300"/>
              </a:spcBef>
              <a:spcAft>
                <a:spcPts val="300"/>
              </a:spcAft>
            </a:pPr>
            <a:r>
              <a:rPr lang="en-US" sz="2800" b="1" dirty="0">
                <a:solidFill>
                  <a:srgbClr val="FBD679"/>
                </a:solidFill>
              </a:rPr>
              <a:t>DISCUSSION QUESTIONS</a:t>
            </a:r>
            <a:r>
              <a:rPr lang="en-US" sz="2800" dirty="0">
                <a:solidFill>
                  <a:schemeClr val="bg1"/>
                </a:solidFill>
              </a:rPr>
              <a:t>: </a:t>
            </a:r>
          </a:p>
          <a:p>
            <a:pPr marL="457200" indent="-457200">
              <a:spcBef>
                <a:spcPts val="300"/>
              </a:spcBef>
              <a:spcAft>
                <a:spcPts val="300"/>
              </a:spcAft>
              <a:buFont typeface="Arial" panose="020B0604020202020204" pitchFamily="34" charset="0"/>
              <a:buChar char="•"/>
            </a:pPr>
            <a:r>
              <a:rPr lang="en-US" sz="2800" dirty="0">
                <a:solidFill>
                  <a:schemeClr val="bg1"/>
                </a:solidFill>
              </a:rPr>
              <a:t>Do you think Pythia really existed or might simply have been a myth?</a:t>
            </a:r>
          </a:p>
          <a:p>
            <a:pPr marL="457200" indent="-457200">
              <a:spcBef>
                <a:spcPts val="300"/>
              </a:spcBef>
              <a:spcAft>
                <a:spcPts val="300"/>
              </a:spcAft>
              <a:buFont typeface="Arial" panose="020B0604020202020204" pitchFamily="34" charset="0"/>
              <a:buChar char="•"/>
            </a:pPr>
            <a:r>
              <a:rPr lang="en-US" sz="2800" dirty="0">
                <a:solidFill>
                  <a:schemeClr val="bg1"/>
                </a:solidFill>
              </a:rPr>
              <a:t>What similarity do the three seers share in their methods?</a:t>
            </a:r>
          </a:p>
          <a:p>
            <a:pPr marL="457200" indent="-457200">
              <a:spcBef>
                <a:spcPts val="300"/>
              </a:spcBef>
              <a:spcAft>
                <a:spcPts val="300"/>
              </a:spcAft>
              <a:buFont typeface="Arial" panose="020B0604020202020204" pitchFamily="34" charset="0"/>
              <a:buChar char="•"/>
            </a:pPr>
            <a:r>
              <a:rPr lang="en-US" sz="2800" dirty="0">
                <a:solidFill>
                  <a:schemeClr val="bg1"/>
                </a:solidFill>
              </a:rPr>
              <a:t>Do you think they each communicated with one or more supernatural beings to obtain their visions of the future? Could this be possible?</a:t>
            </a:r>
          </a:p>
          <a:p>
            <a:pPr marL="457200" indent="-457200">
              <a:spcBef>
                <a:spcPts val="300"/>
              </a:spcBef>
              <a:spcAft>
                <a:spcPts val="300"/>
              </a:spcAft>
              <a:buFont typeface="Arial" panose="020B0604020202020204" pitchFamily="34" charset="0"/>
              <a:buChar char="•"/>
            </a:pPr>
            <a:r>
              <a:rPr lang="en-US" sz="2800" dirty="0">
                <a:solidFill>
                  <a:schemeClr val="bg1"/>
                </a:solidFill>
              </a:rPr>
              <a:t>Edgar Cayce theorized that the </a:t>
            </a:r>
            <a:r>
              <a:rPr lang="en-US" sz="2800" b="1" dirty="0">
                <a:solidFill>
                  <a:schemeClr val="bg1"/>
                </a:solidFill>
              </a:rPr>
              <a:t>unconscious mind </a:t>
            </a:r>
            <a:r>
              <a:rPr lang="en-US" sz="2800" dirty="0">
                <a:solidFill>
                  <a:schemeClr val="bg1"/>
                </a:solidFill>
              </a:rPr>
              <a:t>had access to all kinds of information the conscious mind didn’t. What do you think about this theory? What do you think can be found there?</a:t>
            </a:r>
          </a:p>
          <a:p>
            <a:pPr marL="457200" indent="-457200">
              <a:spcBef>
                <a:spcPts val="300"/>
              </a:spcBef>
              <a:spcAft>
                <a:spcPts val="300"/>
              </a:spcAft>
              <a:buFont typeface="Arial" panose="020B0604020202020204" pitchFamily="34" charset="0"/>
              <a:buChar char="•"/>
            </a:pPr>
            <a:endParaRPr lang="en-US" sz="28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sp>
        <p:nvSpPr>
          <p:cNvPr id="6" name="TextBox 5"/>
          <p:cNvSpPr txBox="1"/>
          <p:nvPr/>
        </p:nvSpPr>
        <p:spPr>
          <a:xfrm>
            <a:off x="0" y="1402080"/>
            <a:ext cx="12192000" cy="615553"/>
          </a:xfrm>
          <a:prstGeom prst="rect">
            <a:avLst/>
          </a:prstGeom>
          <a:noFill/>
        </p:spPr>
        <p:txBody>
          <a:bodyPr wrap="square" rtlCol="0">
            <a:spAutoFit/>
          </a:bodyPr>
          <a:lstStyle/>
          <a:p>
            <a:pPr algn="ctr"/>
            <a:r>
              <a:rPr lang="en-US" sz="3400" b="1" dirty="0">
                <a:solidFill>
                  <a:srgbClr val="FF0000"/>
                </a:solidFill>
                <a:sym typeface="Wingdings" pitchFamily="2" charset="2"/>
              </a:rPr>
              <a:t> </a:t>
            </a:r>
            <a:r>
              <a:rPr lang="en-US" sz="3400" b="1" dirty="0">
                <a:solidFill>
                  <a:srgbClr val="FF0000"/>
                </a:solidFill>
              </a:rPr>
              <a:t>Their Methods </a:t>
            </a:r>
            <a:r>
              <a:rPr lang="en-US" sz="3400" b="1" dirty="0">
                <a:solidFill>
                  <a:srgbClr val="FF0000"/>
                </a:solidFill>
                <a:sym typeface="Wingdings" pitchFamily="2" charset="2"/>
              </a:rPr>
              <a:t></a:t>
            </a:r>
            <a:r>
              <a:rPr lang="en-US" sz="3400" b="1" dirty="0">
                <a:solidFill>
                  <a:schemeClr val="accent5">
                    <a:lumMod val="60000"/>
                    <a:lumOff val="40000"/>
                  </a:schemeClr>
                </a:solidFill>
                <a:sym typeface="Wingdings" pitchFamily="2" charset="2"/>
              </a:rPr>
              <a:t> </a:t>
            </a:r>
            <a:endParaRPr lang="en-US" sz="3400" b="1" dirty="0">
              <a:solidFill>
                <a:schemeClr val="accent5">
                  <a:lumMod val="60000"/>
                  <a:lumOff val="40000"/>
                </a:schemeClr>
              </a:solidFill>
            </a:endParaRPr>
          </a:p>
        </p:txBody>
      </p:sp>
    </p:spTree>
    <p:extLst>
      <p:ext uri="{BB962C8B-B14F-4D97-AF65-F5344CB8AC3E}">
        <p14:creationId xmlns:p14="http://schemas.microsoft.com/office/powerpoint/2010/main" val="1737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594854" y="4424172"/>
            <a:ext cx="10618470" cy="2554545"/>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800" dirty="0">
                <a:solidFill>
                  <a:schemeClr val="bg1"/>
                </a:solidFill>
              </a:rPr>
              <a:t>What is </a:t>
            </a:r>
            <a:r>
              <a:rPr lang="en-US" sz="2800" i="1" dirty="0">
                <a:solidFill>
                  <a:schemeClr val="bg1"/>
                </a:solidFill>
              </a:rPr>
              <a:t>reality</a:t>
            </a:r>
            <a:r>
              <a:rPr lang="en-US" sz="2800" dirty="0">
                <a:solidFill>
                  <a:schemeClr val="bg1"/>
                </a:solidFill>
              </a:rPr>
              <a:t>?</a:t>
            </a:r>
          </a:p>
          <a:p>
            <a:pPr marL="457200" indent="-457200">
              <a:spcBef>
                <a:spcPts val="300"/>
              </a:spcBef>
              <a:spcAft>
                <a:spcPts val="300"/>
              </a:spcAft>
              <a:buFont typeface="Arial" panose="020B0604020202020204" pitchFamily="34" charset="0"/>
              <a:buChar char="•"/>
            </a:pPr>
            <a:r>
              <a:rPr lang="en-US" sz="2800" dirty="0">
                <a:solidFill>
                  <a:schemeClr val="bg1"/>
                </a:solidFill>
              </a:rPr>
              <a:t>Do you agree or disagree with this statement by Cayce?</a:t>
            </a:r>
          </a:p>
          <a:p>
            <a:pPr marL="457200" indent="-457200">
              <a:spcBef>
                <a:spcPts val="300"/>
              </a:spcBef>
              <a:spcAft>
                <a:spcPts val="300"/>
              </a:spcAft>
              <a:buFont typeface="Arial" panose="020B0604020202020204" pitchFamily="34" charset="0"/>
              <a:buChar char="•"/>
            </a:pPr>
            <a:r>
              <a:rPr lang="en-US" sz="2800" dirty="0">
                <a:solidFill>
                  <a:schemeClr val="bg1"/>
                </a:solidFill>
              </a:rPr>
              <a:t>Can our subconscious minds have thoughts?</a:t>
            </a:r>
          </a:p>
          <a:p>
            <a:pPr marL="914400" lvl="1" indent="-457200">
              <a:spcBef>
                <a:spcPts val="300"/>
              </a:spcBef>
              <a:spcAft>
                <a:spcPts val="300"/>
              </a:spcAft>
              <a:buFont typeface="Arial" panose="020B0604020202020204" pitchFamily="34" charset="0"/>
              <a:buChar char="•"/>
            </a:pPr>
            <a:r>
              <a:rPr lang="en-US" sz="2800" dirty="0">
                <a:solidFill>
                  <a:schemeClr val="bg1"/>
                </a:solidFill>
              </a:rPr>
              <a:t>If so, could they create “realities”?</a:t>
            </a:r>
          </a:p>
          <a:p>
            <a:pPr marL="457200" indent="-457200">
              <a:spcBef>
                <a:spcPts val="300"/>
              </a:spcBef>
              <a:spcAft>
                <a:spcPts val="300"/>
              </a:spcAft>
              <a:buFont typeface="Arial" panose="020B0604020202020204" pitchFamily="34" charset="0"/>
              <a:buChar char="•"/>
            </a:pPr>
            <a:endParaRPr lang="en-US" sz="2800" dirty="0">
              <a:solidFill>
                <a:schemeClr val="bg1"/>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pic>
        <p:nvPicPr>
          <p:cNvPr id="7" name="Picture 6">
            <a:extLst>
              <a:ext uri="{FF2B5EF4-FFF2-40B4-BE49-F238E27FC236}">
                <a16:creationId xmlns:a16="http://schemas.microsoft.com/office/drawing/2014/main" id="{6B9B9EC1-4504-4A90-9812-BAF03B526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299" y="1531441"/>
            <a:ext cx="4471581" cy="2738843"/>
          </a:xfrm>
          <a:prstGeom prst="rect">
            <a:avLst/>
          </a:prstGeom>
        </p:spPr>
      </p:pic>
    </p:spTree>
    <p:extLst>
      <p:ext uri="{BB962C8B-B14F-4D97-AF65-F5344CB8AC3E}">
        <p14:creationId xmlns:p14="http://schemas.microsoft.com/office/powerpoint/2010/main" val="343401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7 – The Renewal</a:t>
            </a:r>
          </a:p>
        </p:txBody>
      </p:sp>
      <p:sp>
        <p:nvSpPr>
          <p:cNvPr id="4" name="TextBox 3">
            <a:extLst>
              <a:ext uri="{FF2B5EF4-FFF2-40B4-BE49-F238E27FC236}">
                <a16:creationId xmlns:a16="http://schemas.microsoft.com/office/drawing/2014/main" id="{990764FC-0660-40E6-85B8-E1A77154568C}"/>
              </a:ext>
            </a:extLst>
          </p:cNvPr>
          <p:cNvSpPr txBox="1"/>
          <p:nvPr/>
        </p:nvSpPr>
        <p:spPr>
          <a:xfrm>
            <a:off x="400050" y="1658175"/>
            <a:ext cx="11117374" cy="5139869"/>
          </a:xfrm>
          <a:prstGeom prst="rect">
            <a:avLst/>
          </a:prstGeom>
          <a:noFill/>
        </p:spPr>
        <p:txBody>
          <a:bodyPr wrap="square" rtlCol="0">
            <a:spAutoFit/>
          </a:bodyPr>
          <a:lstStyle/>
          <a:p>
            <a:pPr>
              <a:spcBef>
                <a:spcPts val="300"/>
              </a:spcBef>
              <a:spcAft>
                <a:spcPts val="300"/>
              </a:spcAft>
            </a:pPr>
            <a:r>
              <a:rPr lang="en-US" sz="2800" dirty="0">
                <a:solidFill>
                  <a:schemeClr val="bg1"/>
                </a:solidFill>
              </a:rPr>
              <a:t>This chapter concludes the tale and adventure of Amanita. On her journey, Amanita has been through many ordeals and has managed not only to heal and survive, but also grow and evolve. </a:t>
            </a:r>
          </a:p>
          <a:p>
            <a:pPr>
              <a:spcBef>
                <a:spcPts val="300"/>
              </a:spcBef>
              <a:spcAft>
                <a:spcPts val="300"/>
              </a:spcAft>
            </a:pPr>
            <a:r>
              <a:rPr lang="en-US" sz="2800" b="1" u="sng" dirty="0">
                <a:solidFill>
                  <a:schemeClr val="bg1"/>
                </a:solidFill>
              </a:rPr>
              <a:t>FINAL DISCUSSION QUESTIONS</a:t>
            </a:r>
            <a:r>
              <a:rPr lang="en-US" sz="2800" b="1" dirty="0">
                <a:solidFill>
                  <a:schemeClr val="bg1"/>
                </a:solidFill>
              </a:rPr>
              <a:t>:</a:t>
            </a:r>
          </a:p>
          <a:p>
            <a:pPr marL="514350" indent="-514350">
              <a:spcBef>
                <a:spcPts val="300"/>
              </a:spcBef>
              <a:spcAft>
                <a:spcPts val="300"/>
              </a:spcAft>
              <a:buFont typeface="+mj-lt"/>
              <a:buAutoNum type="arabicPeriod"/>
            </a:pPr>
            <a:r>
              <a:rPr lang="en-US" sz="2800" dirty="0">
                <a:solidFill>
                  <a:schemeClr val="bg1"/>
                </a:solidFill>
              </a:rPr>
              <a:t>Why did Amanita say “</a:t>
            </a:r>
            <a:r>
              <a:rPr lang="en-US" sz="2800" b="1" i="1" dirty="0">
                <a:solidFill>
                  <a:schemeClr val="bg1"/>
                </a:solidFill>
              </a:rPr>
              <a:t>I’m ready.</a:t>
            </a:r>
            <a:r>
              <a:rPr lang="en-US" sz="2800" dirty="0">
                <a:solidFill>
                  <a:schemeClr val="bg1"/>
                </a:solidFill>
              </a:rPr>
              <a:t>” at the very end of the story? What did she mean by this? Ready for what?</a:t>
            </a:r>
          </a:p>
          <a:p>
            <a:pPr marL="514350" indent="-514350">
              <a:spcBef>
                <a:spcPts val="300"/>
              </a:spcBef>
              <a:spcAft>
                <a:spcPts val="300"/>
              </a:spcAft>
              <a:buFont typeface="+mj-lt"/>
              <a:buAutoNum type="arabicPeriod"/>
            </a:pPr>
            <a:r>
              <a:rPr lang="en-US" sz="2800" dirty="0">
                <a:solidFill>
                  <a:schemeClr val="bg1"/>
                </a:solidFill>
              </a:rPr>
              <a:t>Also, as she finally opened her eyes to speak, it is noted that her eye color is of </a:t>
            </a:r>
            <a:r>
              <a:rPr lang="en-US" sz="2800" b="1" dirty="0">
                <a:solidFill>
                  <a:srgbClr val="50C878"/>
                </a:solidFill>
              </a:rPr>
              <a:t>emerald green</a:t>
            </a:r>
            <a:r>
              <a:rPr lang="en-US" sz="2800" dirty="0">
                <a:solidFill>
                  <a:schemeClr val="bg1"/>
                </a:solidFill>
              </a:rPr>
              <a:t>; yet, in chapter one her eye color is described as </a:t>
            </a:r>
            <a:r>
              <a:rPr lang="en-US" sz="2800" b="1" dirty="0">
                <a:solidFill>
                  <a:srgbClr val="DA9100"/>
                </a:solidFill>
              </a:rPr>
              <a:t>hazel</a:t>
            </a:r>
            <a:r>
              <a:rPr lang="en-US" sz="2800" dirty="0">
                <a:solidFill>
                  <a:schemeClr val="bg1"/>
                </a:solidFill>
              </a:rPr>
              <a:t>. What do you think happened for this seemingly impossible phenomenon to occur? What could explain or be the meaning of this?</a:t>
            </a: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785864"/>
            <a:ext cx="7810500" cy="707886"/>
          </a:xfrm>
          <a:prstGeom prst="rect">
            <a:avLst/>
          </a:prstGeom>
          <a:noFill/>
        </p:spPr>
        <p:txBody>
          <a:bodyPr wrap="square" rtlCol="0">
            <a:spAutoFit/>
          </a:bodyPr>
          <a:lstStyle/>
          <a:p>
            <a:pPr algn="ctr"/>
            <a:r>
              <a:rPr lang="en-US" sz="4000" b="1" dirty="0">
                <a:solidFill>
                  <a:srgbClr val="FF0000"/>
                </a:solidFill>
              </a:rPr>
              <a:t>Story Resolution &amp; Discussion</a:t>
            </a:r>
            <a:endParaRPr lang="en-US" sz="1600" b="1" dirty="0">
              <a:solidFill>
                <a:srgbClr val="FF0000"/>
              </a:solidFill>
            </a:endParaRPr>
          </a:p>
        </p:txBody>
      </p:sp>
    </p:spTree>
    <p:extLst>
      <p:ext uri="{BB962C8B-B14F-4D97-AF65-F5344CB8AC3E}">
        <p14:creationId xmlns:p14="http://schemas.microsoft.com/office/powerpoint/2010/main" val="6816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7 – The Renewal</a:t>
            </a:r>
          </a:p>
        </p:txBody>
      </p:sp>
      <p:sp>
        <p:nvSpPr>
          <p:cNvPr id="4" name="TextBox 3">
            <a:extLst>
              <a:ext uri="{FF2B5EF4-FFF2-40B4-BE49-F238E27FC236}">
                <a16:creationId xmlns:a16="http://schemas.microsoft.com/office/drawing/2014/main" id="{990764FC-0660-40E6-85B8-E1A77154568C}"/>
              </a:ext>
            </a:extLst>
          </p:cNvPr>
          <p:cNvSpPr txBox="1"/>
          <p:nvPr/>
        </p:nvSpPr>
        <p:spPr>
          <a:xfrm>
            <a:off x="264502" y="1555305"/>
            <a:ext cx="11662996" cy="5447645"/>
          </a:xfrm>
          <a:prstGeom prst="rect">
            <a:avLst/>
          </a:prstGeom>
          <a:noFill/>
        </p:spPr>
        <p:txBody>
          <a:bodyPr wrap="square" rtlCol="0">
            <a:spAutoFit/>
          </a:bodyPr>
          <a:lstStyle/>
          <a:p>
            <a:pPr>
              <a:spcBef>
                <a:spcPts val="300"/>
              </a:spcBef>
              <a:spcAft>
                <a:spcPts val="300"/>
              </a:spcAft>
            </a:pPr>
            <a:r>
              <a:rPr lang="en-US" sz="2800" b="1" dirty="0">
                <a:solidFill>
                  <a:schemeClr val="bg1"/>
                </a:solidFill>
              </a:rPr>
              <a:t>FINAL DISCUSSION QUESTIONS:</a:t>
            </a:r>
          </a:p>
          <a:p>
            <a:pPr marL="514350" indent="-514350">
              <a:spcBef>
                <a:spcPts val="300"/>
              </a:spcBef>
              <a:spcAft>
                <a:spcPts val="300"/>
              </a:spcAft>
              <a:buFont typeface="+mj-lt"/>
              <a:buAutoNum type="arabicPeriod" startAt="3"/>
            </a:pPr>
            <a:r>
              <a:rPr lang="en-US" sz="2800" dirty="0">
                <a:solidFill>
                  <a:schemeClr val="bg1"/>
                </a:solidFill>
              </a:rPr>
              <a:t>How might have Amanita’s </a:t>
            </a:r>
            <a:r>
              <a:rPr lang="en-US" sz="2800" b="1" dirty="0">
                <a:solidFill>
                  <a:schemeClr val="bg1"/>
                </a:solidFill>
              </a:rPr>
              <a:t>physical ordeals </a:t>
            </a:r>
            <a:r>
              <a:rPr lang="en-US" sz="2800" dirty="0">
                <a:solidFill>
                  <a:schemeClr val="bg1"/>
                </a:solidFill>
              </a:rPr>
              <a:t>changed her?</a:t>
            </a:r>
          </a:p>
          <a:p>
            <a:pPr marL="514350" indent="-514350">
              <a:spcBef>
                <a:spcPts val="300"/>
              </a:spcBef>
              <a:spcAft>
                <a:spcPts val="300"/>
              </a:spcAft>
              <a:buFont typeface="+mj-lt"/>
              <a:buAutoNum type="arabicPeriod" startAt="3"/>
            </a:pPr>
            <a:r>
              <a:rPr lang="en-US" sz="2800" dirty="0">
                <a:solidFill>
                  <a:schemeClr val="bg1"/>
                </a:solidFill>
              </a:rPr>
              <a:t>How may have Amanita’s </a:t>
            </a:r>
            <a:r>
              <a:rPr lang="en-US" sz="2800" b="1" dirty="0">
                <a:solidFill>
                  <a:schemeClr val="bg1"/>
                </a:solidFill>
              </a:rPr>
              <a:t>slumber and dreams </a:t>
            </a:r>
            <a:r>
              <a:rPr lang="en-US" sz="2800" dirty="0">
                <a:solidFill>
                  <a:schemeClr val="bg1"/>
                </a:solidFill>
              </a:rPr>
              <a:t>changed her?</a:t>
            </a:r>
          </a:p>
          <a:p>
            <a:pPr marL="514350" indent="-514350">
              <a:spcBef>
                <a:spcPts val="300"/>
              </a:spcBef>
              <a:spcAft>
                <a:spcPts val="300"/>
              </a:spcAft>
              <a:buFont typeface="+mj-lt"/>
              <a:buAutoNum type="arabicPeriod" startAt="3"/>
            </a:pPr>
            <a:r>
              <a:rPr lang="en-US" sz="2800" dirty="0">
                <a:solidFill>
                  <a:schemeClr val="bg1"/>
                </a:solidFill>
              </a:rPr>
              <a:t>What do you think Amanita did after she awoke in the woodsman cabin? Where might she have gone to? </a:t>
            </a:r>
          </a:p>
          <a:p>
            <a:pPr marL="514350" indent="-514350">
              <a:spcBef>
                <a:spcPts val="300"/>
              </a:spcBef>
              <a:spcAft>
                <a:spcPts val="300"/>
              </a:spcAft>
              <a:buFont typeface="+mj-lt"/>
              <a:buAutoNum type="arabicPeriod" startAt="3"/>
            </a:pPr>
            <a:r>
              <a:rPr lang="en-US" sz="2800" dirty="0">
                <a:solidFill>
                  <a:schemeClr val="bg1"/>
                </a:solidFill>
              </a:rPr>
              <a:t>What can the </a:t>
            </a:r>
            <a:r>
              <a:rPr lang="en-US" sz="2800" b="1" dirty="0">
                <a:solidFill>
                  <a:schemeClr val="bg1"/>
                </a:solidFill>
              </a:rPr>
              <a:t>woodsman</a:t>
            </a:r>
            <a:r>
              <a:rPr lang="en-US" sz="2800" dirty="0">
                <a:solidFill>
                  <a:schemeClr val="bg1"/>
                </a:solidFill>
              </a:rPr>
              <a:t> represent or symbolize?</a:t>
            </a:r>
          </a:p>
          <a:p>
            <a:pPr marL="514350" indent="-514350">
              <a:spcBef>
                <a:spcPts val="300"/>
              </a:spcBef>
              <a:spcAft>
                <a:spcPts val="300"/>
              </a:spcAft>
              <a:buFont typeface="+mj-lt"/>
              <a:buAutoNum type="arabicPeriod" startAt="3"/>
            </a:pPr>
            <a:r>
              <a:rPr lang="en-US" sz="2800" dirty="0">
                <a:solidFill>
                  <a:schemeClr val="bg1"/>
                </a:solidFill>
              </a:rPr>
              <a:t>What is the </a:t>
            </a:r>
            <a:r>
              <a:rPr lang="en-US" sz="2800" b="1" dirty="0">
                <a:solidFill>
                  <a:schemeClr val="bg1"/>
                </a:solidFill>
              </a:rPr>
              <a:t>moral</a:t>
            </a:r>
            <a:r>
              <a:rPr lang="en-US" sz="2800" dirty="0">
                <a:solidFill>
                  <a:schemeClr val="bg1"/>
                </a:solidFill>
              </a:rPr>
              <a:t> or </a:t>
            </a:r>
            <a:r>
              <a:rPr lang="en-US" sz="2800" b="1" dirty="0">
                <a:solidFill>
                  <a:schemeClr val="bg1"/>
                </a:solidFill>
              </a:rPr>
              <a:t>message</a:t>
            </a:r>
            <a:r>
              <a:rPr lang="en-US" sz="2800" dirty="0">
                <a:solidFill>
                  <a:schemeClr val="bg1"/>
                </a:solidFill>
              </a:rPr>
              <a:t> of the story?</a:t>
            </a:r>
          </a:p>
          <a:p>
            <a:pPr marL="514350" indent="-514350">
              <a:spcBef>
                <a:spcPts val="300"/>
              </a:spcBef>
              <a:spcAft>
                <a:spcPts val="300"/>
              </a:spcAft>
              <a:buFont typeface="+mj-lt"/>
              <a:buAutoNum type="arabicPeriod" startAt="3"/>
            </a:pPr>
            <a:r>
              <a:rPr lang="en-US" sz="2800" dirty="0">
                <a:solidFill>
                  <a:schemeClr val="bg1"/>
                </a:solidFill>
              </a:rPr>
              <a:t>Do you think it would be interesting to see a </a:t>
            </a:r>
            <a:r>
              <a:rPr lang="en-US" sz="2800" b="1" dirty="0">
                <a:solidFill>
                  <a:schemeClr val="bg1"/>
                </a:solidFill>
              </a:rPr>
              <a:t>short film </a:t>
            </a:r>
            <a:r>
              <a:rPr lang="en-US" sz="2800" dirty="0">
                <a:solidFill>
                  <a:schemeClr val="bg1"/>
                </a:solidFill>
              </a:rPr>
              <a:t>based on this story?</a:t>
            </a:r>
          </a:p>
          <a:p>
            <a:pPr marL="514350" indent="-514350">
              <a:spcBef>
                <a:spcPts val="300"/>
              </a:spcBef>
              <a:spcAft>
                <a:spcPts val="300"/>
              </a:spcAft>
              <a:buFont typeface="+mj-lt"/>
              <a:buAutoNum type="arabicPeriod" startAt="3"/>
            </a:pPr>
            <a:r>
              <a:rPr lang="en-US" sz="2800" dirty="0">
                <a:solidFill>
                  <a:schemeClr val="bg1"/>
                </a:solidFill>
              </a:rPr>
              <a:t>If there were to be a sequel – </a:t>
            </a:r>
            <a:r>
              <a:rPr lang="en-US" sz="2800" i="1" dirty="0">
                <a:solidFill>
                  <a:schemeClr val="bg1"/>
                </a:solidFill>
              </a:rPr>
              <a:t>Amanita 2 </a:t>
            </a:r>
            <a:r>
              <a:rPr lang="en-US" sz="2800" dirty="0">
                <a:solidFill>
                  <a:schemeClr val="bg1"/>
                </a:solidFill>
              </a:rPr>
              <a:t>– what could the subsequent story be about? Where would it take place? What may happen?</a:t>
            </a: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5" name="TextBox 4">
            <a:extLst>
              <a:ext uri="{FF2B5EF4-FFF2-40B4-BE49-F238E27FC236}">
                <a16:creationId xmlns:a16="http://schemas.microsoft.com/office/drawing/2014/main" id="{47996B55-520E-4690-A29F-63945FE1228C}"/>
              </a:ext>
            </a:extLst>
          </p:cNvPr>
          <p:cNvSpPr txBox="1"/>
          <p:nvPr/>
        </p:nvSpPr>
        <p:spPr>
          <a:xfrm>
            <a:off x="2190750" y="785864"/>
            <a:ext cx="7810500" cy="707886"/>
          </a:xfrm>
          <a:prstGeom prst="rect">
            <a:avLst/>
          </a:prstGeom>
          <a:noFill/>
        </p:spPr>
        <p:txBody>
          <a:bodyPr wrap="square" rtlCol="0">
            <a:spAutoFit/>
          </a:bodyPr>
          <a:lstStyle/>
          <a:p>
            <a:pPr algn="ctr"/>
            <a:r>
              <a:rPr lang="en-US" sz="4000" b="1" dirty="0">
                <a:solidFill>
                  <a:srgbClr val="FF0000"/>
                </a:solidFill>
              </a:rPr>
              <a:t>Story Resolution &amp; Discussion</a:t>
            </a:r>
            <a:endParaRPr lang="en-US" sz="1600" b="1" dirty="0">
              <a:solidFill>
                <a:srgbClr val="FF0000"/>
              </a:solidFill>
            </a:endParaRPr>
          </a:p>
        </p:txBody>
      </p:sp>
    </p:spTree>
    <p:extLst>
      <p:ext uri="{BB962C8B-B14F-4D97-AF65-F5344CB8AC3E}">
        <p14:creationId xmlns:p14="http://schemas.microsoft.com/office/powerpoint/2010/main" val="60872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7 – The Renewal</a:t>
            </a:r>
          </a:p>
        </p:txBody>
      </p:sp>
      <p:sp>
        <p:nvSpPr>
          <p:cNvPr id="2" name="TextBox 1">
            <a:extLst>
              <a:ext uri="{FF2B5EF4-FFF2-40B4-BE49-F238E27FC236}">
                <a16:creationId xmlns:a16="http://schemas.microsoft.com/office/drawing/2014/main" id="{83BBCA07-7B8B-44E6-A301-6CFA603ADED5}"/>
              </a:ext>
            </a:extLst>
          </p:cNvPr>
          <p:cNvSpPr txBox="1"/>
          <p:nvPr/>
        </p:nvSpPr>
        <p:spPr>
          <a:xfrm>
            <a:off x="599768" y="788147"/>
            <a:ext cx="10068232" cy="1200329"/>
          </a:xfrm>
          <a:prstGeom prst="rect">
            <a:avLst/>
          </a:prstGeom>
          <a:noFill/>
        </p:spPr>
        <p:txBody>
          <a:bodyPr wrap="square" rtlCol="0">
            <a:spAutoFit/>
          </a:bodyPr>
          <a:lstStyle/>
          <a:p>
            <a:r>
              <a:rPr lang="en-US" sz="2400" dirty="0">
                <a:solidFill>
                  <a:schemeClr val="bg1">
                    <a:lumMod val="95000"/>
                  </a:schemeClr>
                </a:solidFill>
              </a:rPr>
              <a:t>Let’s begin by making sure we know the meaning of some important </a:t>
            </a:r>
            <a:r>
              <a:rPr lang="en-US" sz="2400" b="1" dirty="0">
                <a:solidFill>
                  <a:srgbClr val="FF0000"/>
                </a:solidFill>
              </a:rPr>
              <a:t>key words </a:t>
            </a:r>
            <a:r>
              <a:rPr lang="en-US" sz="2400" dirty="0">
                <a:solidFill>
                  <a:schemeClr val="bg1">
                    <a:lumMod val="95000"/>
                  </a:schemeClr>
                </a:solidFill>
              </a:rPr>
              <a:t>from the chapter. Since this chapter has many new words, we will split them into </a:t>
            </a:r>
            <a:r>
              <a:rPr lang="en-US" sz="2400" b="1" dirty="0">
                <a:solidFill>
                  <a:schemeClr val="bg1">
                    <a:lumMod val="95000"/>
                  </a:schemeClr>
                </a:solidFill>
              </a:rPr>
              <a:t>two parts </a:t>
            </a:r>
            <a:r>
              <a:rPr lang="en-US" sz="2400" dirty="0">
                <a:solidFill>
                  <a:schemeClr val="bg1">
                    <a:lumMod val="95000"/>
                  </a:schemeClr>
                </a:solidFill>
              </a:rPr>
              <a:t>for this lesson. Here is the </a:t>
            </a:r>
            <a:r>
              <a:rPr lang="en-US" sz="2400" b="1" dirty="0">
                <a:solidFill>
                  <a:schemeClr val="bg1">
                    <a:lumMod val="95000"/>
                  </a:schemeClr>
                </a:solidFill>
              </a:rPr>
              <a:t>second part</a:t>
            </a:r>
            <a:r>
              <a:rPr lang="en-US" sz="2400" dirty="0">
                <a:solidFill>
                  <a:schemeClr val="bg1">
                    <a:lumMod val="95000"/>
                  </a:schemeClr>
                </a:solidFill>
              </a:rPr>
              <a:t>:</a:t>
            </a:r>
          </a:p>
        </p:txBody>
      </p:sp>
      <p:sp>
        <p:nvSpPr>
          <p:cNvPr id="10" name="TextBox 9">
            <a:extLst>
              <a:ext uri="{FF2B5EF4-FFF2-40B4-BE49-F238E27FC236}">
                <a16:creationId xmlns:a16="http://schemas.microsoft.com/office/drawing/2014/main" id="{2A96AF9F-9509-45F3-BF66-9004EFCAF6D3}"/>
              </a:ext>
            </a:extLst>
          </p:cNvPr>
          <p:cNvSpPr txBox="1"/>
          <p:nvPr/>
        </p:nvSpPr>
        <p:spPr>
          <a:xfrm>
            <a:off x="8555665" y="1558153"/>
            <a:ext cx="3036567" cy="4924425"/>
          </a:xfrm>
          <a:prstGeom prst="rect">
            <a:avLst/>
          </a:prstGeom>
          <a:noFill/>
        </p:spPr>
        <p:txBody>
          <a:bodyPr wrap="square" rtlCol="0">
            <a:spAutoFit/>
          </a:bodyPr>
          <a:lstStyle/>
          <a:p>
            <a:pPr lvl="1"/>
            <a:r>
              <a:rPr lang="en-US" sz="2600" u="sng" dirty="0">
                <a:solidFill>
                  <a:srgbClr val="FF0000"/>
                </a:solidFill>
              </a:rPr>
              <a:t>Page 28:</a:t>
            </a:r>
          </a:p>
          <a:p>
            <a:pPr marL="342900" indent="-342900">
              <a:buFont typeface="Arial" panose="020B0604020202020204" pitchFamily="34" charset="0"/>
              <a:buChar char="•"/>
            </a:pPr>
            <a:r>
              <a:rPr lang="en-US" sz="2400" dirty="0">
                <a:solidFill>
                  <a:schemeClr val="bg1">
                    <a:lumMod val="95000"/>
                  </a:schemeClr>
                </a:solidFill>
              </a:rPr>
              <a:t>buzz[</a:t>
            </a:r>
            <a:r>
              <a:rPr lang="en-US" sz="2400" dirty="0" err="1">
                <a:solidFill>
                  <a:schemeClr val="bg1">
                    <a:lumMod val="95000"/>
                  </a:schemeClr>
                </a:solidFill>
              </a:rPr>
              <a:t>ing</a:t>
            </a:r>
            <a:r>
              <a:rPr lang="en-US" sz="2400" dirty="0">
                <a:solidFill>
                  <a:schemeClr val="bg1">
                    <a:lumMod val="95000"/>
                  </a:schemeClr>
                </a:solidFill>
              </a:rPr>
              <a:t>] (v)</a:t>
            </a:r>
          </a:p>
          <a:p>
            <a:pPr marL="342900" indent="-342900">
              <a:buFont typeface="Arial" panose="020B0604020202020204" pitchFamily="34" charset="0"/>
              <a:buChar char="•"/>
            </a:pPr>
            <a:r>
              <a:rPr lang="en-US" sz="2400" dirty="0">
                <a:solidFill>
                  <a:schemeClr val="bg1">
                    <a:lumMod val="95000"/>
                  </a:schemeClr>
                </a:solidFill>
              </a:rPr>
              <a:t>struggle (v)</a:t>
            </a:r>
          </a:p>
          <a:p>
            <a:pPr marL="342900" indent="-342900">
              <a:buFont typeface="Arial" panose="020B0604020202020204" pitchFamily="34" charset="0"/>
              <a:buChar char="•"/>
            </a:pPr>
            <a:r>
              <a:rPr lang="en-US" sz="2400" dirty="0">
                <a:solidFill>
                  <a:schemeClr val="bg1">
                    <a:lumMod val="95000"/>
                  </a:schemeClr>
                </a:solidFill>
              </a:rPr>
              <a:t>glow (n)</a:t>
            </a:r>
          </a:p>
          <a:p>
            <a:pPr marL="342900" indent="-342900">
              <a:buFont typeface="Arial" panose="020B0604020202020204" pitchFamily="34" charset="0"/>
              <a:buChar char="•"/>
            </a:pPr>
            <a:r>
              <a:rPr lang="en-US" sz="2400" dirty="0">
                <a:solidFill>
                  <a:schemeClr val="bg1">
                    <a:lumMod val="95000"/>
                  </a:schemeClr>
                </a:solidFill>
              </a:rPr>
              <a:t>angel (n)</a:t>
            </a:r>
          </a:p>
          <a:p>
            <a:pPr marL="342900" indent="-342900">
              <a:buFont typeface="Arial" panose="020B0604020202020204" pitchFamily="34" charset="0"/>
              <a:buChar char="•"/>
            </a:pPr>
            <a:r>
              <a:rPr lang="en-US" sz="2400" dirty="0">
                <a:solidFill>
                  <a:schemeClr val="bg1">
                    <a:lumMod val="95000"/>
                  </a:schemeClr>
                </a:solidFill>
              </a:rPr>
              <a:t>savor (v)</a:t>
            </a:r>
          </a:p>
          <a:p>
            <a:pPr marL="342900" indent="-342900">
              <a:buFont typeface="Arial" panose="020B0604020202020204" pitchFamily="34" charset="0"/>
              <a:buChar char="•"/>
            </a:pPr>
            <a:r>
              <a:rPr lang="en-US" sz="2400" dirty="0">
                <a:solidFill>
                  <a:schemeClr val="bg1">
                    <a:lumMod val="95000"/>
                  </a:schemeClr>
                </a:solidFill>
              </a:rPr>
              <a:t>genuine (adj.)</a:t>
            </a:r>
          </a:p>
          <a:p>
            <a:pPr marL="342900" indent="-342900">
              <a:buFont typeface="Arial" panose="020B0604020202020204" pitchFamily="34" charset="0"/>
              <a:buChar char="•"/>
            </a:pPr>
            <a:r>
              <a:rPr lang="en-US" sz="2400" dirty="0">
                <a:solidFill>
                  <a:schemeClr val="bg1">
                    <a:lumMod val="95000"/>
                  </a:schemeClr>
                </a:solidFill>
              </a:rPr>
              <a:t>bliss (n)</a:t>
            </a:r>
          </a:p>
          <a:p>
            <a:pPr marL="342900" indent="-342900">
              <a:buFont typeface="Arial" panose="020B0604020202020204" pitchFamily="34" charset="0"/>
              <a:buChar char="•"/>
            </a:pPr>
            <a:r>
              <a:rPr lang="en-US" sz="2400" dirty="0">
                <a:solidFill>
                  <a:schemeClr val="bg1">
                    <a:lumMod val="95000"/>
                  </a:schemeClr>
                </a:solidFill>
              </a:rPr>
              <a:t>soul (n)</a:t>
            </a:r>
          </a:p>
          <a:p>
            <a:pPr marL="342900" indent="-342900">
              <a:buFont typeface="Arial" panose="020B0604020202020204" pitchFamily="34" charset="0"/>
              <a:buChar char="•"/>
            </a:pPr>
            <a:r>
              <a:rPr lang="en-US" sz="2400" dirty="0">
                <a:solidFill>
                  <a:schemeClr val="bg1">
                    <a:lumMod val="95000"/>
                  </a:schemeClr>
                </a:solidFill>
              </a:rPr>
              <a:t>spring [sprang] (v)</a:t>
            </a:r>
          </a:p>
          <a:p>
            <a:pPr marL="342900" indent="-342900">
              <a:buFont typeface="Arial" panose="020B0604020202020204" pitchFamily="34" charset="0"/>
              <a:buChar char="•"/>
            </a:pPr>
            <a:r>
              <a:rPr lang="en-US" sz="2400" dirty="0">
                <a:solidFill>
                  <a:schemeClr val="bg1">
                    <a:lumMod val="95000"/>
                  </a:schemeClr>
                </a:solidFill>
              </a:rPr>
              <a:t>pomegranate (n)</a:t>
            </a:r>
          </a:p>
          <a:p>
            <a:pPr marL="342900" indent="-342900">
              <a:buFont typeface="Arial" panose="020B0604020202020204" pitchFamily="34" charset="0"/>
              <a:buChar char="•"/>
            </a:pPr>
            <a:r>
              <a:rPr lang="en-US" sz="2400" dirty="0">
                <a:solidFill>
                  <a:schemeClr val="bg1">
                    <a:lumMod val="95000"/>
                  </a:schemeClr>
                </a:solidFill>
              </a:rPr>
              <a:t>joyous (adj.)</a:t>
            </a:r>
          </a:p>
          <a:p>
            <a:pPr marL="342900" indent="-342900">
              <a:buFont typeface="Arial" panose="020B0604020202020204" pitchFamily="34" charset="0"/>
              <a:buChar char="•"/>
            </a:pPr>
            <a:r>
              <a:rPr lang="en-US" sz="2400" dirty="0">
                <a:solidFill>
                  <a:schemeClr val="bg1">
                    <a:lumMod val="95000"/>
                  </a:schemeClr>
                </a:solidFill>
              </a:rPr>
              <a:t>gear (n)</a:t>
            </a:r>
          </a:p>
        </p:txBody>
      </p:sp>
      <p:pic>
        <p:nvPicPr>
          <p:cNvPr id="5" name="Picture 4">
            <a:extLst>
              <a:ext uri="{FF2B5EF4-FFF2-40B4-BE49-F238E27FC236}">
                <a16:creationId xmlns:a16="http://schemas.microsoft.com/office/drawing/2014/main" id="{B67AC122-4C36-4A54-8706-149FC9256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660" y="3022390"/>
            <a:ext cx="3952073" cy="2426273"/>
          </a:xfrm>
          <a:prstGeom prst="rect">
            <a:avLst/>
          </a:prstGeom>
        </p:spPr>
      </p:pic>
      <p:pic>
        <p:nvPicPr>
          <p:cNvPr id="7" name="Picture 6">
            <a:extLst>
              <a:ext uri="{FF2B5EF4-FFF2-40B4-BE49-F238E27FC236}">
                <a16:creationId xmlns:a16="http://schemas.microsoft.com/office/drawing/2014/main" id="{F54C1D80-A4F4-46D7-8751-78491ED2A1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73" y="2342085"/>
            <a:ext cx="4514850" cy="3381375"/>
          </a:xfrm>
          <a:prstGeom prst="rect">
            <a:avLst/>
          </a:prstGeom>
        </p:spPr>
      </p:pic>
    </p:spTree>
    <p:extLst>
      <p:ext uri="{BB962C8B-B14F-4D97-AF65-F5344CB8AC3E}">
        <p14:creationId xmlns:p14="http://schemas.microsoft.com/office/powerpoint/2010/main" val="189016313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7 – The Renewal</a:t>
            </a:r>
          </a:p>
        </p:txBody>
      </p:sp>
      <p:sp>
        <p:nvSpPr>
          <p:cNvPr id="4" name="TextBox 3">
            <a:extLst>
              <a:ext uri="{FF2B5EF4-FFF2-40B4-BE49-F238E27FC236}">
                <a16:creationId xmlns:a16="http://schemas.microsoft.com/office/drawing/2014/main" id="{990764FC-0660-40E6-85B8-E1A77154568C}"/>
              </a:ext>
            </a:extLst>
          </p:cNvPr>
          <p:cNvSpPr txBox="1"/>
          <p:nvPr/>
        </p:nvSpPr>
        <p:spPr>
          <a:xfrm>
            <a:off x="400050" y="1658175"/>
            <a:ext cx="11117374" cy="4508927"/>
          </a:xfrm>
          <a:prstGeom prst="rect">
            <a:avLst/>
          </a:prstGeom>
          <a:noFill/>
        </p:spPr>
        <p:txBody>
          <a:bodyPr wrap="square" rtlCol="0">
            <a:spAutoFit/>
          </a:bodyPr>
          <a:lstStyle/>
          <a:p>
            <a:pPr>
              <a:spcBef>
                <a:spcPts val="300"/>
              </a:spcBef>
              <a:spcAft>
                <a:spcPts val="300"/>
              </a:spcAft>
            </a:pPr>
            <a:r>
              <a:rPr lang="en-US" sz="2800" dirty="0">
                <a:solidFill>
                  <a:schemeClr val="bg1"/>
                </a:solidFill>
              </a:rPr>
              <a:t>Let’s explore the following </a:t>
            </a:r>
            <a:r>
              <a:rPr lang="en-US" sz="2800" b="1" dirty="0">
                <a:solidFill>
                  <a:srgbClr val="FBD679"/>
                </a:solidFill>
              </a:rPr>
              <a:t>themes</a:t>
            </a:r>
            <a:r>
              <a:rPr lang="en-US" sz="2800" dirty="0">
                <a:solidFill>
                  <a:schemeClr val="bg1"/>
                </a:solidFill>
              </a:rPr>
              <a:t> &amp; </a:t>
            </a:r>
            <a:r>
              <a:rPr lang="en-US" sz="2800" b="1" dirty="0">
                <a:solidFill>
                  <a:srgbClr val="FBD679"/>
                </a:solidFill>
              </a:rPr>
              <a:t>subjects</a:t>
            </a:r>
            <a:r>
              <a:rPr lang="en-US" sz="2800" dirty="0">
                <a:solidFill>
                  <a:schemeClr val="bg1"/>
                </a:solidFill>
              </a:rPr>
              <a:t> from this chapter. </a:t>
            </a:r>
            <a:br>
              <a:rPr lang="en-US" sz="2800" dirty="0">
                <a:solidFill>
                  <a:schemeClr val="bg1"/>
                </a:solidFill>
              </a:rPr>
            </a:br>
            <a:r>
              <a:rPr lang="en-US" sz="2800" dirty="0">
                <a:solidFill>
                  <a:schemeClr val="bg1"/>
                </a:solidFill>
              </a:rPr>
              <a:t>For Part 1 we will looked at:</a:t>
            </a:r>
          </a:p>
          <a:p>
            <a:pPr marL="457200" indent="-457200">
              <a:spcBef>
                <a:spcPts val="300"/>
              </a:spcBef>
              <a:spcAft>
                <a:spcPts val="300"/>
              </a:spcAft>
              <a:buFont typeface="Arial" panose="020B0604020202020204" pitchFamily="34" charset="0"/>
              <a:buChar char="•"/>
            </a:pPr>
            <a:r>
              <a:rPr lang="en-US" sz="2800" dirty="0">
                <a:solidFill>
                  <a:srgbClr val="FBD679"/>
                </a:solidFill>
              </a:rPr>
              <a:t>Dreams</a:t>
            </a:r>
          </a:p>
          <a:p>
            <a:pPr marL="457200" indent="-457200">
              <a:spcBef>
                <a:spcPts val="300"/>
              </a:spcBef>
              <a:spcAft>
                <a:spcPts val="300"/>
              </a:spcAft>
              <a:buFont typeface="Arial" panose="020B0604020202020204" pitchFamily="34" charset="0"/>
              <a:buChar char="•"/>
            </a:pPr>
            <a:r>
              <a:rPr lang="en-US" sz="2800" dirty="0">
                <a:solidFill>
                  <a:srgbClr val="FBD679"/>
                </a:solidFill>
              </a:rPr>
              <a:t>Angels</a:t>
            </a:r>
          </a:p>
          <a:p>
            <a:pPr>
              <a:spcBef>
                <a:spcPts val="300"/>
              </a:spcBef>
              <a:spcAft>
                <a:spcPts val="300"/>
              </a:spcAft>
            </a:pPr>
            <a:r>
              <a:rPr lang="en-US" sz="2800" b="1" dirty="0">
                <a:solidFill>
                  <a:schemeClr val="bg1"/>
                </a:solidFill>
              </a:rPr>
              <a:t>In Part 2 we will continue with:</a:t>
            </a:r>
          </a:p>
          <a:p>
            <a:pPr marL="457200" indent="-457200">
              <a:spcBef>
                <a:spcPts val="300"/>
              </a:spcBef>
              <a:spcAft>
                <a:spcPts val="300"/>
              </a:spcAft>
              <a:buFont typeface="Arial" panose="020B0604020202020204" pitchFamily="34" charset="0"/>
              <a:buChar char="•"/>
            </a:pPr>
            <a:r>
              <a:rPr lang="en-US" sz="2800" b="1" dirty="0">
                <a:solidFill>
                  <a:srgbClr val="FBD679"/>
                </a:solidFill>
              </a:rPr>
              <a:t>The Future, Predicting the Future </a:t>
            </a:r>
          </a:p>
          <a:p>
            <a:pPr marL="457200" indent="-457200">
              <a:spcBef>
                <a:spcPts val="300"/>
              </a:spcBef>
              <a:spcAft>
                <a:spcPts val="300"/>
              </a:spcAft>
              <a:buFont typeface="Arial" panose="020B0604020202020204" pitchFamily="34" charset="0"/>
              <a:buChar char="•"/>
            </a:pPr>
            <a:r>
              <a:rPr lang="en-US" sz="2800" b="1" dirty="0">
                <a:solidFill>
                  <a:srgbClr val="FF0000"/>
                </a:solidFill>
              </a:rPr>
              <a:t>Story Resolution &amp; Discussion</a:t>
            </a:r>
          </a:p>
          <a:p>
            <a:pPr marL="457200" indent="-457200">
              <a:spcBef>
                <a:spcPts val="300"/>
              </a:spcBef>
              <a:spcAft>
                <a:spcPts val="300"/>
              </a:spcAft>
              <a:buFont typeface="Arial" panose="020B0604020202020204" pitchFamily="34" charset="0"/>
              <a:buChar char="•"/>
            </a:pPr>
            <a:endParaRPr lang="en-US" sz="2800" b="1" dirty="0">
              <a:solidFill>
                <a:srgbClr val="FBD679"/>
              </a:solidFill>
            </a:endParaRPr>
          </a:p>
          <a:p>
            <a:pPr>
              <a:spcBef>
                <a:spcPts val="300"/>
              </a:spcBef>
              <a:spcAft>
                <a:spcPts val="300"/>
              </a:spcAft>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785864"/>
            <a:ext cx="7810500" cy="769441"/>
          </a:xfrm>
          <a:prstGeom prst="rect">
            <a:avLst/>
          </a:prstGeom>
          <a:noFill/>
        </p:spPr>
        <p:txBody>
          <a:bodyPr wrap="square" rtlCol="0">
            <a:spAutoFit/>
          </a:bodyPr>
          <a:lstStyle/>
          <a:p>
            <a:pPr algn="ctr"/>
            <a:r>
              <a:rPr lang="en-US" sz="4400" dirty="0">
                <a:solidFill>
                  <a:srgbClr val="FBD679"/>
                </a:solidFill>
              </a:rPr>
              <a:t>Themes</a:t>
            </a:r>
            <a:r>
              <a:rPr lang="en-US" sz="4400" dirty="0">
                <a:solidFill>
                  <a:srgbClr val="FFFF00"/>
                </a:solidFill>
              </a:rPr>
              <a:t> </a:t>
            </a:r>
            <a:r>
              <a:rPr lang="en-US" sz="4400" dirty="0">
                <a:solidFill>
                  <a:srgbClr val="FBD679"/>
                </a:solidFill>
              </a:rPr>
              <a:t>&amp; Subjects </a:t>
            </a:r>
          </a:p>
        </p:txBody>
      </p:sp>
    </p:spTree>
    <p:extLst>
      <p:ext uri="{BB962C8B-B14F-4D97-AF65-F5344CB8AC3E}">
        <p14:creationId xmlns:p14="http://schemas.microsoft.com/office/powerpoint/2010/main" val="2308688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7 – The Renewal</a:t>
            </a:r>
          </a:p>
        </p:txBody>
      </p:sp>
      <p:sp>
        <p:nvSpPr>
          <p:cNvPr id="4" name="TextBox 3">
            <a:extLst>
              <a:ext uri="{FF2B5EF4-FFF2-40B4-BE49-F238E27FC236}">
                <a16:creationId xmlns:a16="http://schemas.microsoft.com/office/drawing/2014/main" id="{990764FC-0660-40E6-85B8-E1A77154568C}"/>
              </a:ext>
            </a:extLst>
          </p:cNvPr>
          <p:cNvSpPr txBox="1"/>
          <p:nvPr/>
        </p:nvSpPr>
        <p:spPr>
          <a:xfrm>
            <a:off x="400050" y="1658175"/>
            <a:ext cx="11117374" cy="4708981"/>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800" dirty="0">
                <a:solidFill>
                  <a:schemeClr val="bg1"/>
                </a:solidFill>
              </a:rPr>
              <a:t>Amanita’s last dream brings her into the future as an adult woman and mother to a lovely daughter called Alya.</a:t>
            </a:r>
          </a:p>
          <a:p>
            <a:pPr marL="457200" indent="-457200">
              <a:spcBef>
                <a:spcPts val="300"/>
              </a:spcBef>
              <a:spcAft>
                <a:spcPts val="300"/>
              </a:spcAft>
              <a:buFont typeface="Arial" panose="020B0604020202020204" pitchFamily="34" charset="0"/>
              <a:buChar char="•"/>
            </a:pPr>
            <a:r>
              <a:rPr lang="en-US" sz="2800" dirty="0">
                <a:solidFill>
                  <a:schemeClr val="bg1"/>
                </a:solidFill>
              </a:rPr>
              <a:t>As we explored earlier, </a:t>
            </a:r>
            <a:r>
              <a:rPr lang="en-US" sz="2800" b="1" dirty="0">
                <a:solidFill>
                  <a:schemeClr val="bg1"/>
                </a:solidFill>
              </a:rPr>
              <a:t>prophetic dreams</a:t>
            </a:r>
            <a:r>
              <a:rPr lang="en-US" sz="2800" dirty="0">
                <a:solidFill>
                  <a:schemeClr val="bg1"/>
                </a:solidFill>
              </a:rPr>
              <a:t> can offer a glimpse into the future, as they reveal events that will take place </a:t>
            </a:r>
            <a:r>
              <a:rPr lang="en-US" sz="2800" i="1" dirty="0">
                <a:solidFill>
                  <a:schemeClr val="bg1"/>
                </a:solidFill>
              </a:rPr>
              <a:t>before </a:t>
            </a:r>
            <a:r>
              <a:rPr lang="en-US" sz="2800" dirty="0">
                <a:solidFill>
                  <a:schemeClr val="bg1"/>
                </a:solidFill>
              </a:rPr>
              <a:t>they happen.</a:t>
            </a:r>
          </a:p>
          <a:p>
            <a:pPr marL="457200" indent="-457200">
              <a:spcBef>
                <a:spcPts val="300"/>
              </a:spcBef>
              <a:spcAft>
                <a:spcPts val="300"/>
              </a:spcAft>
              <a:buFont typeface="Arial" panose="020B0604020202020204" pitchFamily="34" charset="0"/>
              <a:buChar char="•"/>
            </a:pPr>
            <a:r>
              <a:rPr lang="en-US" sz="2800" dirty="0">
                <a:solidFill>
                  <a:schemeClr val="bg1"/>
                </a:solidFill>
              </a:rPr>
              <a:t>From time immemorial, people have attempted to foretell the future; a plethora of </a:t>
            </a:r>
            <a:r>
              <a:rPr lang="en-US" sz="2800" b="1" dirty="0">
                <a:solidFill>
                  <a:schemeClr val="bg1"/>
                </a:solidFill>
              </a:rPr>
              <a:t>methods</a:t>
            </a:r>
            <a:r>
              <a:rPr lang="en-US" sz="2800" dirty="0">
                <a:solidFill>
                  <a:schemeClr val="bg1"/>
                </a:solidFill>
              </a:rPr>
              <a:t> have been employed to do so – from gazing into crystal balls to reading tea leaves.</a:t>
            </a:r>
          </a:p>
          <a:p>
            <a:pPr marL="457200" indent="-457200">
              <a:spcBef>
                <a:spcPts val="300"/>
              </a:spcBef>
              <a:spcAft>
                <a:spcPts val="300"/>
              </a:spcAft>
              <a:buFont typeface="Arial" panose="020B0604020202020204" pitchFamily="34" charset="0"/>
              <a:buChar char="•"/>
            </a:pPr>
            <a:r>
              <a:rPr lang="en-US" sz="2800" dirty="0">
                <a:solidFill>
                  <a:schemeClr val="bg1"/>
                </a:solidFill>
              </a:rPr>
              <a:t>At times, the future can be revealed by </a:t>
            </a:r>
            <a:r>
              <a:rPr lang="en-US" sz="2800" b="1" dirty="0">
                <a:solidFill>
                  <a:srgbClr val="FBD679"/>
                </a:solidFill>
              </a:rPr>
              <a:t>prophets</a:t>
            </a:r>
            <a:r>
              <a:rPr lang="en-US" sz="2800" dirty="0">
                <a:solidFill>
                  <a:schemeClr val="bg1"/>
                </a:solidFill>
              </a:rPr>
              <a:t>, </a:t>
            </a:r>
            <a:r>
              <a:rPr lang="en-US" sz="2800" b="1" dirty="0">
                <a:solidFill>
                  <a:srgbClr val="FBD679"/>
                </a:solidFill>
              </a:rPr>
              <a:t>seers</a:t>
            </a:r>
            <a:r>
              <a:rPr lang="en-US" sz="2800" dirty="0">
                <a:solidFill>
                  <a:schemeClr val="bg1"/>
                </a:solidFill>
              </a:rPr>
              <a:t>, </a:t>
            </a:r>
            <a:r>
              <a:rPr lang="en-US" sz="2800" b="1" dirty="0">
                <a:solidFill>
                  <a:srgbClr val="FBD679"/>
                </a:solidFill>
              </a:rPr>
              <a:t>psychics</a:t>
            </a:r>
            <a:r>
              <a:rPr lang="en-US" sz="2800" dirty="0">
                <a:solidFill>
                  <a:schemeClr val="bg1"/>
                </a:solidFill>
              </a:rPr>
              <a:t>, or </a:t>
            </a:r>
            <a:r>
              <a:rPr lang="en-US" sz="2800" b="1" dirty="0">
                <a:solidFill>
                  <a:srgbClr val="FBD679"/>
                </a:solidFill>
              </a:rPr>
              <a:t>angels</a:t>
            </a:r>
            <a:r>
              <a:rPr lang="en-US" sz="2800" dirty="0">
                <a:solidFill>
                  <a:schemeClr val="bg1"/>
                </a:solidFill>
              </a:rPr>
              <a:t>.</a:t>
            </a: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785864"/>
            <a:ext cx="78105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Tree>
    <p:extLst>
      <p:ext uri="{BB962C8B-B14F-4D97-AF65-F5344CB8AC3E}">
        <p14:creationId xmlns:p14="http://schemas.microsoft.com/office/powerpoint/2010/main" val="6816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7 – The Renewal</a:t>
            </a:r>
          </a:p>
        </p:txBody>
      </p:sp>
      <p:sp>
        <p:nvSpPr>
          <p:cNvPr id="4" name="TextBox 3">
            <a:extLst>
              <a:ext uri="{FF2B5EF4-FFF2-40B4-BE49-F238E27FC236}">
                <a16:creationId xmlns:a16="http://schemas.microsoft.com/office/drawing/2014/main" id="{990764FC-0660-40E6-85B8-E1A77154568C}"/>
              </a:ext>
            </a:extLst>
          </p:cNvPr>
          <p:cNvSpPr txBox="1"/>
          <p:nvPr/>
        </p:nvSpPr>
        <p:spPr>
          <a:xfrm>
            <a:off x="400050" y="1703895"/>
            <a:ext cx="11349990" cy="5216813"/>
          </a:xfrm>
          <a:prstGeom prst="rect">
            <a:avLst/>
          </a:prstGeom>
          <a:noFill/>
        </p:spPr>
        <p:txBody>
          <a:bodyPr wrap="square" rtlCol="0">
            <a:spAutoFit/>
          </a:bodyPr>
          <a:lstStyle/>
          <a:p>
            <a:pPr marL="457200" indent="-457200">
              <a:spcBef>
                <a:spcPts val="300"/>
              </a:spcBef>
              <a:spcAft>
                <a:spcPts val="300"/>
              </a:spcAft>
              <a:buFont typeface="Arial" panose="020B0604020202020204" pitchFamily="34" charset="0"/>
              <a:buChar char="•"/>
            </a:pPr>
            <a:r>
              <a:rPr lang="en-US" sz="2800" b="1" dirty="0">
                <a:solidFill>
                  <a:schemeClr val="bg1"/>
                </a:solidFill>
              </a:rPr>
              <a:t> </a:t>
            </a:r>
            <a:r>
              <a:rPr lang="en-US" sz="2800" b="1" dirty="0">
                <a:solidFill>
                  <a:srgbClr val="FBD679"/>
                </a:solidFill>
              </a:rPr>
              <a:t>Prophets</a:t>
            </a:r>
            <a:r>
              <a:rPr lang="en-US" sz="2800" dirty="0">
                <a:solidFill>
                  <a:schemeClr val="bg1"/>
                </a:solidFill>
              </a:rPr>
              <a:t> are messengers or those who obtain knowledge about the future – its events, people, actions, and consequences. Many famous prophets are referenced in the Bible as messengers of God.</a:t>
            </a:r>
          </a:p>
          <a:p>
            <a:pPr marL="457200" indent="-457200">
              <a:spcBef>
                <a:spcPts val="300"/>
              </a:spcBef>
              <a:spcAft>
                <a:spcPts val="300"/>
              </a:spcAft>
              <a:buFont typeface="Arial" panose="020B0604020202020204" pitchFamily="34" charset="0"/>
              <a:buChar char="•"/>
            </a:pPr>
            <a:r>
              <a:rPr lang="en-US" sz="2800" dirty="0">
                <a:solidFill>
                  <a:schemeClr val="bg1"/>
                </a:solidFill>
              </a:rPr>
              <a:t> </a:t>
            </a:r>
            <a:r>
              <a:rPr lang="en-US" sz="2800" b="1" dirty="0">
                <a:solidFill>
                  <a:srgbClr val="FBD679"/>
                </a:solidFill>
              </a:rPr>
              <a:t>Psychics </a:t>
            </a:r>
            <a:r>
              <a:rPr lang="en-US" sz="2800" dirty="0">
                <a:solidFill>
                  <a:schemeClr val="bg1"/>
                </a:solidFill>
              </a:rPr>
              <a:t>can have supernatural powers such as </a:t>
            </a:r>
            <a:r>
              <a:rPr lang="en-US" sz="2800" b="1" dirty="0">
                <a:solidFill>
                  <a:schemeClr val="bg1"/>
                </a:solidFill>
              </a:rPr>
              <a:t>precognition</a:t>
            </a:r>
            <a:r>
              <a:rPr lang="en-US" sz="2800" dirty="0">
                <a:solidFill>
                  <a:schemeClr val="bg1"/>
                </a:solidFill>
              </a:rPr>
              <a:t>.</a:t>
            </a:r>
          </a:p>
          <a:p>
            <a:pPr marL="457200" indent="-457200">
              <a:spcBef>
                <a:spcPts val="300"/>
              </a:spcBef>
              <a:spcAft>
                <a:spcPts val="300"/>
              </a:spcAft>
              <a:buFont typeface="Arial" panose="020B0604020202020204" pitchFamily="34" charset="0"/>
              <a:buChar char="•"/>
            </a:pPr>
            <a:r>
              <a:rPr lang="en-US" sz="2800" dirty="0">
                <a:solidFill>
                  <a:schemeClr val="bg1"/>
                </a:solidFill>
              </a:rPr>
              <a:t> </a:t>
            </a:r>
            <a:r>
              <a:rPr lang="en-US" sz="2800" b="1" dirty="0">
                <a:solidFill>
                  <a:srgbClr val="FBD679"/>
                </a:solidFill>
              </a:rPr>
              <a:t>Seers</a:t>
            </a:r>
            <a:r>
              <a:rPr lang="en-US" sz="2800" dirty="0">
                <a:solidFill>
                  <a:schemeClr val="bg1"/>
                </a:solidFill>
              </a:rPr>
              <a:t>, sometimes called </a:t>
            </a:r>
            <a:r>
              <a:rPr lang="en-US" sz="2800" dirty="0">
                <a:solidFill>
                  <a:srgbClr val="FBD679"/>
                </a:solidFill>
              </a:rPr>
              <a:t>soothsayers</a:t>
            </a:r>
            <a:r>
              <a:rPr lang="en-US" sz="2800" dirty="0">
                <a:solidFill>
                  <a:schemeClr val="bg1"/>
                </a:solidFill>
              </a:rPr>
              <a:t>, have the ability to see or tell the </a:t>
            </a:r>
            <a:br>
              <a:rPr lang="en-US" sz="2800" dirty="0">
                <a:solidFill>
                  <a:schemeClr val="bg1"/>
                </a:solidFill>
              </a:rPr>
            </a:br>
            <a:r>
              <a:rPr lang="en-US" sz="2800" dirty="0">
                <a:solidFill>
                  <a:schemeClr val="bg1"/>
                </a:solidFill>
              </a:rPr>
              <a:t> future. </a:t>
            </a:r>
          </a:p>
          <a:p>
            <a:pPr marL="457200" indent="-457200">
              <a:spcBef>
                <a:spcPts val="300"/>
              </a:spcBef>
              <a:spcAft>
                <a:spcPts val="300"/>
              </a:spcAft>
              <a:buFont typeface="Arial" panose="020B0604020202020204" pitchFamily="34" charset="0"/>
              <a:buChar char="•"/>
            </a:pPr>
            <a:r>
              <a:rPr lang="en-US" sz="2800" dirty="0">
                <a:solidFill>
                  <a:schemeClr val="bg1"/>
                </a:solidFill>
              </a:rPr>
              <a:t> Those in power such as kings and queens have employed people with </a:t>
            </a:r>
            <a:br>
              <a:rPr lang="en-US" sz="2800" dirty="0">
                <a:solidFill>
                  <a:schemeClr val="bg1"/>
                </a:solidFill>
              </a:rPr>
            </a:br>
            <a:r>
              <a:rPr lang="en-US" sz="2800" dirty="0">
                <a:solidFill>
                  <a:schemeClr val="bg1"/>
                </a:solidFill>
              </a:rPr>
              <a:t> these abilities to gain advantages (especially over their rivals and </a:t>
            </a:r>
            <a:br>
              <a:rPr lang="en-US" sz="2800" dirty="0">
                <a:solidFill>
                  <a:schemeClr val="bg1"/>
                </a:solidFill>
              </a:rPr>
            </a:br>
            <a:r>
              <a:rPr lang="en-US" sz="2800" dirty="0">
                <a:solidFill>
                  <a:schemeClr val="bg1"/>
                </a:solidFill>
              </a:rPr>
              <a:t> enemies) and to ensure their power remains secured and unthreatened.</a:t>
            </a:r>
          </a:p>
          <a:p>
            <a:pPr marL="457200" indent="-457200">
              <a:spcBef>
                <a:spcPts val="300"/>
              </a:spcBef>
              <a:spcAft>
                <a:spcPts val="300"/>
              </a:spcAft>
              <a:buFont typeface="Arial" panose="020B0604020202020204" pitchFamily="34" charset="0"/>
              <a:buChar char="•"/>
            </a:pPr>
            <a:endParaRPr lang="en-US" sz="2800" dirty="0">
              <a:solidFill>
                <a:schemeClr val="bg1"/>
              </a:solidFill>
            </a:endParaRP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785864"/>
            <a:ext cx="78105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Tree>
    <p:extLst>
      <p:ext uri="{BB962C8B-B14F-4D97-AF65-F5344CB8AC3E}">
        <p14:creationId xmlns:p14="http://schemas.microsoft.com/office/powerpoint/2010/main" val="6816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262889" y="1460054"/>
            <a:ext cx="7629253" cy="4985980"/>
          </a:xfrm>
          <a:prstGeom prst="rect">
            <a:avLst/>
          </a:prstGeom>
          <a:noFill/>
        </p:spPr>
        <p:txBody>
          <a:bodyPr wrap="square" rtlCol="0">
            <a:spAutoFit/>
          </a:bodyPr>
          <a:lstStyle/>
          <a:p>
            <a:pPr marL="514350" indent="-514350">
              <a:spcBef>
                <a:spcPts val="300"/>
              </a:spcBef>
              <a:spcAft>
                <a:spcPts val="300"/>
              </a:spcAft>
            </a:pPr>
            <a:r>
              <a:rPr lang="en-US" sz="2800" dirty="0">
                <a:solidFill>
                  <a:schemeClr val="bg1"/>
                </a:solidFill>
              </a:rPr>
              <a:t>Throughout the ages, there have been numerous prophets, psychics, and seers. Let’s have a look at a few. </a:t>
            </a:r>
          </a:p>
          <a:p>
            <a:pPr marL="514350" indent="-514350">
              <a:spcBef>
                <a:spcPts val="300"/>
              </a:spcBef>
              <a:spcAft>
                <a:spcPts val="300"/>
              </a:spcAft>
              <a:buFont typeface="+mj-lt"/>
              <a:buAutoNum type="arabicPeriod"/>
            </a:pPr>
            <a:r>
              <a:rPr lang="en-US" sz="2800" b="1" dirty="0">
                <a:solidFill>
                  <a:schemeClr val="bg1"/>
                </a:solidFill>
              </a:rPr>
              <a:t>  </a:t>
            </a:r>
            <a:r>
              <a:rPr lang="en-US" sz="2800" b="1" dirty="0">
                <a:solidFill>
                  <a:srgbClr val="FBD679"/>
                </a:solidFill>
              </a:rPr>
              <a:t>Pythia</a:t>
            </a:r>
            <a:r>
              <a:rPr lang="en-US" sz="2800" dirty="0">
                <a:solidFill>
                  <a:schemeClr val="bg1"/>
                </a:solidFill>
              </a:rPr>
              <a:t> – In Ancient Greece, Pythia (more commonly known as the </a:t>
            </a:r>
            <a:r>
              <a:rPr lang="en-US" sz="2800" b="1" dirty="0">
                <a:solidFill>
                  <a:schemeClr val="bg1"/>
                </a:solidFill>
              </a:rPr>
              <a:t>Oracle at Delphi</a:t>
            </a:r>
            <a:r>
              <a:rPr lang="en-US" sz="2800" dirty="0">
                <a:solidFill>
                  <a:schemeClr val="bg1"/>
                </a:solidFill>
              </a:rPr>
              <a:t>) was a high priestess, a seer, who made prophetic predictions about the future. </a:t>
            </a:r>
            <a:br>
              <a:rPr lang="en-US" sz="2800" dirty="0">
                <a:solidFill>
                  <a:schemeClr val="bg1"/>
                </a:solidFill>
              </a:rPr>
            </a:br>
            <a:r>
              <a:rPr lang="en-US" sz="2800" dirty="0">
                <a:solidFill>
                  <a:schemeClr val="bg1"/>
                </a:solidFill>
              </a:rPr>
              <a:t>She practiced her craft at the Temple of Apollo (in Delphi) and was often consulted </a:t>
            </a:r>
            <a:br>
              <a:rPr lang="en-US" sz="2800" dirty="0">
                <a:solidFill>
                  <a:schemeClr val="bg1"/>
                </a:solidFill>
              </a:rPr>
            </a:br>
            <a:r>
              <a:rPr lang="en-US" sz="2800" dirty="0">
                <a:solidFill>
                  <a:schemeClr val="bg1"/>
                </a:solidFill>
              </a:rPr>
              <a:t>by great leaders of the time. </a:t>
            </a:r>
          </a:p>
          <a:p>
            <a:pPr marL="457200" indent="-457200">
              <a:spcBef>
                <a:spcPts val="300"/>
              </a:spcBef>
              <a:spcAft>
                <a:spcPts val="300"/>
              </a:spcAft>
              <a:buFont typeface="Arial" panose="020B0604020202020204" pitchFamily="34" charset="0"/>
              <a:buChar char="•"/>
            </a:pP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1" y="0"/>
            <a:ext cx="8262257"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8262256"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pic>
        <p:nvPicPr>
          <p:cNvPr id="6" name="Picture 5">
            <a:extLst>
              <a:ext uri="{FF2B5EF4-FFF2-40B4-BE49-F238E27FC236}">
                <a16:creationId xmlns:a16="http://schemas.microsoft.com/office/drawing/2014/main" id="{C71526A3-2BC1-4B4C-A389-AE1D8EFD2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548" y="64618"/>
            <a:ext cx="3330594" cy="6728764"/>
          </a:xfrm>
          <a:prstGeom prst="rect">
            <a:avLst/>
          </a:prstGeom>
        </p:spPr>
      </p:pic>
    </p:spTree>
    <p:extLst>
      <p:ext uri="{BB962C8B-B14F-4D97-AF65-F5344CB8AC3E}">
        <p14:creationId xmlns:p14="http://schemas.microsoft.com/office/powerpoint/2010/main" val="68164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nos"/>
          <p:cNvPicPr>
            <a:picLocks noChangeAspect="1" noChangeArrowheads="1"/>
          </p:cNvPicPr>
          <p:nvPr/>
        </p:nvPicPr>
        <p:blipFill>
          <a:blip r:embed="rId3"/>
          <a:srcRect/>
          <a:stretch>
            <a:fillRect/>
          </a:stretch>
        </p:blipFill>
        <p:spPr bwMode="auto">
          <a:xfrm>
            <a:off x="274320" y="1325880"/>
            <a:ext cx="2419350" cy="3724275"/>
          </a:xfrm>
          <a:prstGeom prst="rect">
            <a:avLst/>
          </a:prstGeom>
          <a:noFill/>
        </p:spPr>
      </p:pic>
      <p:sp>
        <p:nvSpPr>
          <p:cNvPr id="4" name="TextBox 3">
            <a:extLst>
              <a:ext uri="{FF2B5EF4-FFF2-40B4-BE49-F238E27FC236}">
                <a16:creationId xmlns:a16="http://schemas.microsoft.com/office/drawing/2014/main" id="{990764FC-0660-40E6-85B8-E1A77154568C}"/>
              </a:ext>
            </a:extLst>
          </p:cNvPr>
          <p:cNvSpPr txBox="1"/>
          <p:nvPr/>
        </p:nvSpPr>
        <p:spPr>
          <a:xfrm>
            <a:off x="2411730" y="1566734"/>
            <a:ext cx="9460230" cy="4832092"/>
          </a:xfrm>
          <a:prstGeom prst="rect">
            <a:avLst/>
          </a:prstGeom>
          <a:noFill/>
        </p:spPr>
        <p:txBody>
          <a:bodyPr wrap="square" rtlCol="0">
            <a:spAutoFit/>
          </a:bodyPr>
          <a:lstStyle/>
          <a:p>
            <a:pPr marL="514350" indent="-514350">
              <a:spcBef>
                <a:spcPts val="300"/>
              </a:spcBef>
              <a:spcAft>
                <a:spcPts val="300"/>
              </a:spcAft>
              <a:buFont typeface="+mj-lt"/>
              <a:buAutoNum type="arabicPeriod" startAt="2"/>
            </a:pPr>
            <a:r>
              <a:rPr lang="en-US" sz="2800" b="1" dirty="0">
                <a:solidFill>
                  <a:schemeClr val="bg1"/>
                </a:solidFill>
              </a:rPr>
              <a:t>  </a:t>
            </a:r>
            <a:r>
              <a:rPr lang="en-US" sz="2800" b="1" dirty="0">
                <a:solidFill>
                  <a:srgbClr val="FBD679"/>
                </a:solidFill>
              </a:rPr>
              <a:t>Nostradamus </a:t>
            </a:r>
            <a:r>
              <a:rPr lang="en-US" sz="2800" dirty="0">
                <a:solidFill>
                  <a:schemeClr val="bg1"/>
                </a:solidFill>
              </a:rPr>
              <a:t>– Michel de Nostredame (1503 - 1566), better known as Nostradamus, was a French physician, astronomer and astrologer. He is considered a </a:t>
            </a:r>
            <a:r>
              <a:rPr lang="en-US" sz="2800" b="1" dirty="0">
                <a:solidFill>
                  <a:schemeClr val="bg1"/>
                </a:solidFill>
              </a:rPr>
              <a:t>prophet</a:t>
            </a:r>
            <a:r>
              <a:rPr lang="en-US" sz="2800" dirty="0">
                <a:solidFill>
                  <a:schemeClr val="bg1"/>
                </a:solidFill>
              </a:rPr>
              <a:t> by many.</a:t>
            </a:r>
            <a:br>
              <a:rPr lang="en-US" sz="2800" dirty="0">
                <a:solidFill>
                  <a:schemeClr val="bg1"/>
                </a:solidFill>
              </a:rPr>
            </a:br>
            <a:br>
              <a:rPr lang="en-US" sz="1400" dirty="0">
                <a:solidFill>
                  <a:schemeClr val="bg1"/>
                </a:solidFill>
              </a:rPr>
            </a:br>
            <a:r>
              <a:rPr lang="en-US" sz="2800" dirty="0">
                <a:solidFill>
                  <a:schemeClr val="bg1"/>
                </a:solidFill>
              </a:rPr>
              <a:t>He was instructed in a wide range of academic subjects at an early age, including traditional sciences, math, languages (Latin, Greek and Hebrew) as well as astrology.</a:t>
            </a:r>
            <a:br>
              <a:rPr lang="en-US" sz="2800" dirty="0">
                <a:solidFill>
                  <a:schemeClr val="bg1"/>
                </a:solidFill>
              </a:rPr>
            </a:br>
            <a:br>
              <a:rPr lang="en-US" sz="1400" dirty="0">
                <a:solidFill>
                  <a:schemeClr val="bg1"/>
                </a:solidFill>
              </a:rPr>
            </a:br>
            <a:r>
              <a:rPr lang="en-US" sz="2800" dirty="0">
                <a:solidFill>
                  <a:schemeClr val="bg1"/>
                </a:solidFill>
              </a:rPr>
              <a:t>He is famous for his </a:t>
            </a:r>
            <a:r>
              <a:rPr lang="en-US" sz="2800" b="1" dirty="0">
                <a:solidFill>
                  <a:schemeClr val="bg1"/>
                </a:solidFill>
              </a:rPr>
              <a:t>1555 book</a:t>
            </a:r>
            <a:r>
              <a:rPr lang="en-US" sz="2800" dirty="0">
                <a:solidFill>
                  <a:schemeClr val="bg1"/>
                </a:solidFill>
              </a:rPr>
              <a:t> of predictions entitled: </a:t>
            </a:r>
            <a:br>
              <a:rPr lang="en-US" sz="2800" dirty="0">
                <a:solidFill>
                  <a:schemeClr val="bg1"/>
                </a:solidFill>
              </a:rPr>
            </a:br>
            <a:r>
              <a:rPr lang="en-US" sz="2800" b="1" dirty="0">
                <a:solidFill>
                  <a:schemeClr val="bg1"/>
                </a:solidFill>
              </a:rPr>
              <a:t>“Les Prophéties”</a:t>
            </a:r>
            <a:r>
              <a:rPr lang="en-US" sz="2800" dirty="0">
                <a:solidFill>
                  <a:schemeClr val="bg1"/>
                </a:solidFill>
              </a:rPr>
              <a:t> or </a:t>
            </a:r>
            <a:r>
              <a:rPr lang="en-US" sz="2800" b="1" dirty="0">
                <a:solidFill>
                  <a:schemeClr val="bg1"/>
                </a:solidFill>
              </a:rPr>
              <a:t>“The Prophecies”</a:t>
            </a:r>
            <a:r>
              <a:rPr lang="en-US" sz="2800" dirty="0">
                <a:solidFill>
                  <a:schemeClr val="bg1"/>
                </a:solidFill>
              </a:rPr>
              <a:t> in which he foretells hundreds of future events.</a:t>
            </a:r>
            <a:endParaRPr lang="en-US" sz="2800" dirty="0">
              <a:solidFill>
                <a:srgbClr val="FFFF00"/>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spTree>
    <p:extLst>
      <p:ext uri="{BB962C8B-B14F-4D97-AF65-F5344CB8AC3E}">
        <p14:creationId xmlns:p14="http://schemas.microsoft.com/office/powerpoint/2010/main" val="68164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2411730" y="1566734"/>
            <a:ext cx="9460230" cy="4431983"/>
          </a:xfrm>
          <a:prstGeom prst="rect">
            <a:avLst/>
          </a:prstGeom>
          <a:noFill/>
        </p:spPr>
        <p:txBody>
          <a:bodyPr wrap="square" rtlCol="0">
            <a:spAutoFit/>
          </a:bodyPr>
          <a:lstStyle/>
          <a:p>
            <a:pPr marL="514350" indent="-514350">
              <a:spcBef>
                <a:spcPts val="300"/>
              </a:spcBef>
              <a:spcAft>
                <a:spcPts val="300"/>
              </a:spcAft>
              <a:buFont typeface="+mj-lt"/>
              <a:buAutoNum type="arabicPeriod" startAt="3"/>
            </a:pPr>
            <a:r>
              <a:rPr lang="en-US" sz="2800" b="1" dirty="0">
                <a:solidFill>
                  <a:schemeClr val="bg1"/>
                </a:solidFill>
              </a:rPr>
              <a:t>  </a:t>
            </a:r>
            <a:r>
              <a:rPr lang="en-US" sz="2800" b="1" dirty="0">
                <a:solidFill>
                  <a:srgbClr val="FBD679"/>
                </a:solidFill>
              </a:rPr>
              <a:t>Edgar Cayce</a:t>
            </a:r>
            <a:r>
              <a:rPr lang="en-US" sz="2800" dirty="0">
                <a:solidFill>
                  <a:schemeClr val="bg1"/>
                </a:solidFill>
              </a:rPr>
              <a:t>, sometimes referred to as </a:t>
            </a:r>
            <a:r>
              <a:rPr lang="en-US" sz="2800" b="1" dirty="0">
                <a:solidFill>
                  <a:schemeClr val="bg1"/>
                </a:solidFill>
              </a:rPr>
              <a:t>The Sleeping </a:t>
            </a:r>
            <a:r>
              <a:rPr lang="en-US" sz="2800" dirty="0">
                <a:solidFill>
                  <a:schemeClr val="bg1"/>
                </a:solidFill>
              </a:rPr>
              <a:t>Prophet, was a renowned American </a:t>
            </a:r>
            <a:r>
              <a:rPr lang="en-US" sz="2800" b="1" dirty="0">
                <a:solidFill>
                  <a:schemeClr val="bg1"/>
                </a:solidFill>
              </a:rPr>
              <a:t>psychic</a:t>
            </a:r>
            <a:r>
              <a:rPr lang="en-US" sz="2800" dirty="0">
                <a:solidFill>
                  <a:schemeClr val="bg1"/>
                </a:solidFill>
              </a:rPr>
              <a:t> that lived in the 20</a:t>
            </a:r>
            <a:r>
              <a:rPr lang="en-US" sz="2800" baseline="30000" dirty="0">
                <a:solidFill>
                  <a:schemeClr val="bg1"/>
                </a:solidFill>
              </a:rPr>
              <a:t>th</a:t>
            </a:r>
            <a:r>
              <a:rPr lang="en-US" sz="2800" dirty="0">
                <a:solidFill>
                  <a:schemeClr val="bg1"/>
                </a:solidFill>
              </a:rPr>
              <a:t> century. </a:t>
            </a:r>
            <a:br>
              <a:rPr lang="en-US" sz="2800" dirty="0">
                <a:solidFill>
                  <a:schemeClr val="bg1"/>
                </a:solidFill>
              </a:rPr>
            </a:br>
            <a:br>
              <a:rPr lang="en-US" sz="1400" dirty="0">
                <a:solidFill>
                  <a:schemeClr val="bg1"/>
                </a:solidFill>
              </a:rPr>
            </a:br>
            <a:r>
              <a:rPr lang="en-US" sz="2800" dirty="0">
                <a:solidFill>
                  <a:schemeClr val="bg1"/>
                </a:solidFill>
              </a:rPr>
              <a:t>He was a devout Christian who made thousands of predictions and helped people who were desperate to </a:t>
            </a:r>
            <a:br>
              <a:rPr lang="en-US" sz="2800" dirty="0">
                <a:solidFill>
                  <a:schemeClr val="bg1"/>
                </a:solidFill>
              </a:rPr>
            </a:br>
            <a:r>
              <a:rPr lang="en-US" sz="2800" dirty="0">
                <a:solidFill>
                  <a:schemeClr val="bg1"/>
                </a:solidFill>
              </a:rPr>
              <a:t>know more about their health, dreams, and futures. </a:t>
            </a:r>
            <a:br>
              <a:rPr lang="en-US" sz="2800" dirty="0">
                <a:solidFill>
                  <a:schemeClr val="bg1"/>
                </a:solidFill>
              </a:rPr>
            </a:br>
            <a:br>
              <a:rPr lang="en-US" sz="1400" dirty="0">
                <a:solidFill>
                  <a:srgbClr val="FFFF00"/>
                </a:solidFill>
              </a:rPr>
            </a:br>
            <a:r>
              <a:rPr lang="en-US" sz="2800" dirty="0">
                <a:solidFill>
                  <a:schemeClr val="bg1"/>
                </a:solidFill>
              </a:rPr>
              <a:t>Some of his predictions include: the stock market crash of 1929 (the Great Depression) and a 1935 prediction about World War II. But not all of his predictions happened.</a:t>
            </a:r>
          </a:p>
        </p:txBody>
      </p:sp>
      <p:sp>
        <p:nvSpPr>
          <p:cNvPr id="2" name="TextBox 1">
            <a:extLst>
              <a:ext uri="{FF2B5EF4-FFF2-40B4-BE49-F238E27FC236}">
                <a16:creationId xmlns:a16="http://schemas.microsoft.com/office/drawing/2014/main" id="{97EFB34F-4881-4CB3-98EC-578B68B607D8}"/>
              </a:ext>
            </a:extLst>
          </p:cNvPr>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rPr>
              <a:t>Themes – </a:t>
            </a:r>
            <a:r>
              <a:rPr lang="en-US" sz="4400" dirty="0">
                <a:solidFill>
                  <a:srgbClr val="FBD679"/>
                </a:solidFill>
              </a:rPr>
              <a:t>The Future</a:t>
            </a:r>
            <a:endParaRPr lang="en-US" b="1" dirty="0">
              <a:solidFill>
                <a:srgbClr val="FF0000"/>
              </a:solidFill>
            </a:endParaRPr>
          </a:p>
        </p:txBody>
      </p:sp>
      <p:sp>
        <p:nvSpPr>
          <p:cNvPr id="5" name="TextBox 4"/>
          <p:cNvSpPr txBox="1"/>
          <p:nvPr/>
        </p:nvSpPr>
        <p:spPr>
          <a:xfrm>
            <a:off x="0" y="762000"/>
            <a:ext cx="12192000" cy="615553"/>
          </a:xfrm>
          <a:prstGeom prst="rect">
            <a:avLst/>
          </a:prstGeom>
          <a:noFill/>
        </p:spPr>
        <p:txBody>
          <a:bodyPr wrap="square" rtlCol="0">
            <a:spAutoFit/>
          </a:bodyPr>
          <a:lstStyle/>
          <a:p>
            <a:pPr algn="ctr"/>
            <a:r>
              <a:rPr lang="en-US" sz="3400" dirty="0">
                <a:solidFill>
                  <a:schemeClr val="accent5">
                    <a:lumMod val="60000"/>
                    <a:lumOff val="40000"/>
                  </a:schemeClr>
                </a:solidFill>
              </a:rPr>
              <a:t>Famous Prophets, Psychics, and Seers.</a:t>
            </a:r>
          </a:p>
        </p:txBody>
      </p:sp>
      <p:pic>
        <p:nvPicPr>
          <p:cNvPr id="6" name="Picture 5">
            <a:extLst>
              <a:ext uri="{FF2B5EF4-FFF2-40B4-BE49-F238E27FC236}">
                <a16:creationId xmlns:a16="http://schemas.microsoft.com/office/drawing/2014/main" id="{D3F74F01-EE8F-4B3A-9B27-6C5999240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65" y="2260322"/>
            <a:ext cx="2712721" cy="3030944"/>
          </a:xfrm>
          <a:prstGeom prst="rect">
            <a:avLst/>
          </a:prstGeom>
        </p:spPr>
      </p:pic>
    </p:spTree>
    <p:extLst>
      <p:ext uri="{BB962C8B-B14F-4D97-AF65-F5344CB8AC3E}">
        <p14:creationId xmlns:p14="http://schemas.microsoft.com/office/powerpoint/2010/main" val="681647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2260</TotalTime>
  <Words>3012</Words>
  <Application>Microsoft Office PowerPoint</Application>
  <PresentationFormat>Widescreen</PresentationFormat>
  <Paragraphs>251</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 L</cp:lastModifiedBy>
  <cp:revision>471</cp:revision>
  <dcterms:created xsi:type="dcterms:W3CDTF">2020-05-14T05:07:44Z</dcterms:created>
  <dcterms:modified xsi:type="dcterms:W3CDTF">2022-03-07T15:30:35Z</dcterms:modified>
</cp:coreProperties>
</file>